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Roboto"/>
      <p:regular r:id="rId65"/>
      <p:bold r:id="rId66"/>
      <p:italic r:id="rId67"/>
      <p:boldItalic r:id="rId68"/>
    </p:embeddedFont>
    <p:embeddedFont>
      <p:font typeface="Lato"/>
      <p:regular r:id="rId69"/>
      <p:bold r:id="rId70"/>
      <p:italic r:id="rId71"/>
      <p:boldItalic r:id="rId72"/>
    </p:embeddedFont>
    <p:embeddedFont>
      <p:font typeface="Bree Serif"/>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reeSerif-regular.fntdata"/><Relationship Id="rId72"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9843f0ef8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9843f0ef8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9f291f61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9f291f61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9f291f6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9f291f6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9f291f61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9f291f61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9f291f61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9f291f61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f291f61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f291f61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9f291f61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9f291f61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9f291f61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9f291f61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9f291f61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9f291f61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9f291f61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9f291f61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9f291f61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9f291f61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9f291f61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9f291f61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9f291f61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9f291f61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9f291f61c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9f291f61c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9f291f61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9f291f61c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9f291f61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9f291f61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9f291f61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9f291f61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9f291f61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9f291f61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9f291f6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9f291f6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f291f61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f291f61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9f291f61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9f291f61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9f291f61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9f291f61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9f291f6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9f291f6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9f291f61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9f291f61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9f291f61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9f291f61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9f291f61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9f291f61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9f291f61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9f291f61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9f291f61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9f291f61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9f291f61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9f291f61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988ff80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988ff80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9f291f61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9f291f61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9f291f61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9f291f61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9f291f61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9f291f61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9f291f6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9f291f6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f291f61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9f291f61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9f291f61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9f291f61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9f291f61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9f291f61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9f291f61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9f291f61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9f291f6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9f291f6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9f291f61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9f291f61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9f291f6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9f291f6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9f291f61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9f291f61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9f291f61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9f291f61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9f291f61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9f291f61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9f291f6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9f291f6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9f291f61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9f291f61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9f291f61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9f291f61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9e68088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9e68088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9e68088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9e68088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9e68088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9e68088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9e68088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9e68088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9e680886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9e680886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9e680886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9e680886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9f291f61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9f291f61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9f291f61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9f291f61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9f291f61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9f291f61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9f291f61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9f291f61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9f291f61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9f291f61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9f291f61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9f291f61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150" y="118425"/>
            <a:ext cx="8520600" cy="883800"/>
          </a:xfrm>
          <a:prstGeom prst="rect">
            <a:avLst/>
          </a:prstGeom>
        </p:spPr>
        <p:txBody>
          <a:bodyPr anchorCtr="0" anchor="t" bIns="91425" lIns="91425" spcFirstLastPara="1" rIns="91425" wrap="square" tIns="91425">
            <a:noAutofit/>
          </a:bodyPr>
          <a:lstStyle>
            <a:lvl1pPr lvl="0">
              <a:spcBef>
                <a:spcPts val="0"/>
              </a:spcBef>
              <a:spcAft>
                <a:spcPts val="0"/>
              </a:spcAft>
              <a:buSzPts val="4500"/>
              <a:buFont typeface="Roboto"/>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83250" y="1179250"/>
            <a:ext cx="8520600" cy="35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5558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a:t>
            </a:r>
            <a:r>
              <a:rPr b="1" lang="en">
                <a:solidFill>
                  <a:srgbClr val="FFFFFF"/>
                </a:solidFill>
                <a:latin typeface="Lato"/>
                <a:ea typeface="Lato"/>
                <a:cs typeface="Lato"/>
                <a:sym typeface="Lato"/>
              </a:rPr>
              <a:t>heTestingAcademy.com</a:t>
            </a:r>
            <a:endParaRPr b="1">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2525" y="4775825"/>
            <a:ext cx="9156600" cy="4305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6857400" y="47758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TestingSumo</a:t>
            </a:r>
            <a:r>
              <a:rPr b="1" lang="en">
                <a:solidFill>
                  <a:srgbClr val="FFFFFF"/>
                </a:solidFill>
                <a:latin typeface="Lato"/>
                <a:ea typeface="Lato"/>
                <a:cs typeface="Lato"/>
                <a:sym typeface="Lato"/>
              </a:rPr>
              <a:t>.com</a:t>
            </a:r>
            <a:endParaRPr b="1">
              <a:solidFill>
                <a:srgbClr val="FFFFFF"/>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www.youtube.com/watch?v=36YnV9STBqc"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scrolltest.com/rest/explain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www.postman.com/download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hyperlink" Target="https://www.jsonschemavalidator.net/" TargetMode="External"/><Relationship Id="rId5" Type="http://schemas.openxmlformats.org/officeDocument/2006/relationships/hyperlink" Target="https://www.jsonschemavalidator.net/s/hG6wNqk4" TargetMode="External"/><Relationship Id="rId6" Type="http://schemas.openxmlformats.org/officeDocument/2006/relationships/hyperlink" Target="https://ajv.js.org/keyword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forms.gle/48eEPDsfxBNtDHRs5" TargetMode="External"/><Relationship Id="rId4" Type="http://schemas.openxmlformats.org/officeDocument/2006/relationships/hyperlink" Target="http://www.youtube.com/watch?v=_W0bSen8Qjg" TargetMode="External"/><Relationship Id="rId5" Type="http://schemas.openxmlformats.org/officeDocument/2006/relationships/image" Target="../media/image2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facebook.com/groups/thetestingacademy/" TargetMode="External"/><Relationship Id="rId4" Type="http://schemas.openxmlformats.org/officeDocument/2006/relationships/hyperlink" Target="http://www.youtube.com/watch?v=_W0bSen8Qjg" TargetMode="External"/><Relationship Id="rId5"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microservices.i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title"/>
          </p:nvPr>
        </p:nvSpPr>
        <p:spPr>
          <a:xfrm>
            <a:off x="311700" y="1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9900FF"/>
                </a:solidFill>
              </a:rPr>
              <a:t>Meeting Etiquette</a:t>
            </a:r>
            <a:endParaRPr b="1" sz="4200">
              <a:solidFill>
                <a:srgbClr val="9900FF"/>
              </a:solidFill>
            </a:endParaRPr>
          </a:p>
        </p:txBody>
      </p:sp>
      <p:sp>
        <p:nvSpPr>
          <p:cNvPr id="59" name="Google Shape;59;p13"/>
          <p:cNvSpPr txBox="1"/>
          <p:nvPr/>
        </p:nvSpPr>
        <p:spPr>
          <a:xfrm>
            <a:off x="666600" y="967050"/>
            <a:ext cx="7637100" cy="320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lang="en" sz="2000">
                <a:solidFill>
                  <a:srgbClr val="434343"/>
                </a:solidFill>
              </a:rPr>
              <a:t>Please be on Mute all the time.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Turn off Video, So that we can save bandwidth.</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There is separate Q&amp;A Section in End Please use that, Add questions in Google Form.</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Break at 12PM for 5 min.</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Mute your microphone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To help keep background noise to a minimum, make sure you mute your microphone when you are not speaking.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Be mindful of background noise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Avoid multitasking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All links and Slides will be shared.</a:t>
            </a:r>
            <a:endParaRPr sz="2000">
              <a:solidFill>
                <a:srgbClr val="434343"/>
              </a:solidFill>
            </a:endParaRPr>
          </a:p>
        </p:txBody>
      </p:sp>
      <p:pic>
        <p:nvPicPr>
          <p:cNvPr descr="The Good Life is live streaming the best of Relaxing &amp; Chill House Music, Deep House, Tropical House, EDM, Dance &amp; Pop as well as Music for Sleep, Focus, Study, Workout, Gym, Running etc. in a 24/7 summer feel good chillout mix. &#10;&#10;🟢 Listen to the Playlist on Spotify:&#10;https://open.spotify.com/playlist/75XrS5HXOmVYMgdXlaQTwO?si=d81brQHZT-6hB6sDgikExQ&#10;&#10;🔴 Listen to the Playlist on YouTube: &#10;https://www.youtube.com/playlist?list=PLrALqIYcGkyRb1gQwscp0tDxphekn4GTw&#10;&#10;📸 Connect with me on Instagram: http://instagram.com/sensualmusique&#10;&#10;➖Official Spotify Playlists➖&#10;🌴 The Good Life Radio: https://open.spotify.com/playlist/75XrS5HXOmVYMgdXlaQTwO?si=E73RRiYiT3eqZFzlaqHKMg&#10;💯 Sensual Musique Top 100: https://open.spotify.com/playlist/1h9yS4rsQJTg3NxII7IHAH?si=tagOmRnOTjGcwofQeb1Jqg&#10;🌞 Summer Mix 2020: https://open.spotify.com/playlist/7cWNW1fBpQRcJNpCP0eqpX?si=tll13wD7QtOCXyP36F5Q-g&#10;🛏️ Chill Songs 2020: https://open.spotify.com/playlist/2iosL790KiO6YMVFC8eT5q?si=u-70eIqGQjK-fUhLN6oyLA&#10;&#10;➖Official YouTube Playlists➖&#10;🔊 Sensual Musique Latest / All Uploads: &#10;https://www.youtube.com/playlist?list=PLrALqIYcGkyQdCQGPPF-bTaWz4MfbH8AK&#10;🌴 The Good Life Radio Playlist: &#10;https://www.youtube.com/playlist?list=PLrALqIYcGkyRb1gQwscp0tDxphekn4GTw&#10;🌊 Chillout Music 2020: &#10;https://www.youtube.com/playlist?list=PLrALqIYcGkyT4W0IBJIbc5QVLrQa9IJ9L&#10;🏝️ Tropical House 2020: &#10;https://www.youtube.com/watch?v=GgHdIPic_Bo&amp;list=PLrALqIYcGkySnmdobMj8k9TYIrkIh6iPC&#10;❤️ Songs About Love 2020:&#10;https://www.youtube.com/watch?v=3VkZPlH6T0M&amp;list=PLrALqIYcGkyQsAdCKXo0dxd1qfbg4fkwu&#10;&#10;➖Video Background➖&#10;📷 Video Footage by Nature Relaxation:&#10;Website: https://goo.gl/iHAh3n &#10;YouTube: https://goo.gl/FyKqCz &#10;Subscription/Apps: https://watch.naturerelaxation.com&#10;&#10;➖NIGHTBOT➖&#10; Nightbot is here to answer some of your questions, tell you inspirational quotes or just say hi and goodbye.&#10;&#10;🤖Commands:&#10;!whoisthis: More info about Nightbot&#10;!coldbeer: Let’s have a cold one&#10;!freehugs: Get a free hug&#10;!key: Some major keys and advices&#10;!quoteday: Quote of the day&#10;!quotetravel: Quote about travlling&#10;!qoutelove: Quote about love&#10;&#10;!weatherlookup city: Will display the current weather in your city (e.g. !weatherlookup Berlin will display weather information about Berlin)&#10;&#10;!song: Displays the current song title and artist&#10;!video: Displays more information about the background video&#10;&#10;➖FAQ➖&#10;Q: When will the stream end?&#10;A: Hopefully never. It is supposed to be a 24/7 live stream but every now and then there might be technical issues.&#10;&#10;Q: How many songs do you have in your playlist and where can I find them?&#10;A: There are +/- 400 songs. You can find them in my playlists. See the links above.&#10;&#10;Q: Why do you not play songs from popular artists like KYGO, Martin Garrix or Calvin Harris?&#10;A: Because I do not have the permission to play these songs. I can only play songs with permission to avoid copyright issues.&#10;&#10;Q: Where was the video footage filmed?&#10;A: Fiji Islands and Hawaii.&#10;&#10;Q: What’s your name?&#10;A: My name is Armin. Nice to meet you :)&#10;&#10;Q: Where are you from?&#10;A: I am from a small town close to Munich in Germany. &#10;&#10;Q: What’s The Good Life?&#10;A: The Good Life is a 24/7 music live stream presented by Sensual Musique which plays songs from genres such as Deep House, Tropical House, EDM, Chill House, Dance Music and Pop. The music is fun while studying, cleaning, cooking, working out, relaxing, sleeping etc. :) &#10;&#10;➖Translations➖&#10;Musique d'Été 2020 | Chansons Relaxantes, Running, Courir, Workout&#10;Sommer Playlist 2020 | Musik zum Chillen, Fitness, Gym, Laufen&#10;Música de Verano 2020 | Canciones Relajantes, Gimnasio, La Carrera&#10;Música de Verão 2020 |  Músicas Relaxantes&#10;летняя музыка 2020 | расслабляющие песни, Гимнастический&#10;夏日音乐 2020 | 轻松的歌曲&#10;여름 음악 2020 | 편안한 노래&#10;Letnia Muzyka 2020 | Relaks Muzyka&#10;เพลง​ฤดูร้อน​ 2020 | เพลง​ชิวๆ&#10; サマーミュージック 2020 |  リラックスした歌&#10;&#10;#thegoodlife #deephouse #tropicalhouse #chill #chillmusic #lounge #live #radio #house #relax #chillhouse #housemusic #relax #running #gym" id="60" name="Google Shape;60;p13" title="The Good Life Radio • 24/7 Live Radio | Best Relax House, Chillout, Study, Running, Gym, Happy Music">
            <a:hlinkClick r:id="rId3"/>
          </p:cNvPr>
          <p:cNvPicPr preferRelativeResize="0"/>
          <p:nvPr/>
        </p:nvPicPr>
        <p:blipFill>
          <a:blip r:embed="rId4">
            <a:alphaModFix/>
          </a:blip>
          <a:stretch>
            <a:fillRect/>
          </a:stretch>
        </p:blipFill>
        <p:spPr>
          <a:xfrm>
            <a:off x="7149525" y="3784025"/>
            <a:ext cx="946724" cy="71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167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API ?</a:t>
            </a:r>
            <a:endParaRPr b="1" sz="5000">
              <a:solidFill>
                <a:srgbClr val="9900FF"/>
              </a:solidFill>
              <a:latin typeface="Lato"/>
              <a:ea typeface="Lato"/>
              <a:cs typeface="Lato"/>
              <a:sym typeface="Lato"/>
            </a:endParaRPr>
          </a:p>
        </p:txBody>
      </p:sp>
      <p:pic>
        <p:nvPicPr>
          <p:cNvPr id="126" name="Google Shape;126;p2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7" name="Google Shape;127;p22"/>
          <p:cNvSpPr txBox="1"/>
          <p:nvPr/>
        </p:nvSpPr>
        <p:spPr>
          <a:xfrm>
            <a:off x="748900" y="1094525"/>
            <a:ext cx="7604100" cy="559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API stands for the Application Programming Interface,</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128" name="Google Shape;128;p22"/>
          <p:cNvPicPr preferRelativeResize="0"/>
          <p:nvPr/>
        </p:nvPicPr>
        <p:blipFill rotWithShape="1">
          <a:blip r:embed="rId4">
            <a:alphaModFix/>
          </a:blip>
          <a:srcRect b="0" l="0" r="0" t="17505"/>
          <a:stretch/>
        </p:blipFill>
        <p:spPr>
          <a:xfrm>
            <a:off x="1724475" y="1739223"/>
            <a:ext cx="5810250" cy="272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1592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API ?</a:t>
            </a:r>
            <a:endParaRPr b="1" sz="5000">
              <a:solidFill>
                <a:srgbClr val="9900FF"/>
              </a:solidFill>
              <a:latin typeface="Lato"/>
              <a:ea typeface="Lato"/>
              <a:cs typeface="Lato"/>
              <a:sym typeface="Lato"/>
            </a:endParaRPr>
          </a:p>
        </p:txBody>
      </p:sp>
      <p:pic>
        <p:nvPicPr>
          <p:cNvPr id="134" name="Google Shape;134;p2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5" name="Google Shape;135;p23"/>
          <p:cNvSpPr txBox="1"/>
          <p:nvPr/>
        </p:nvSpPr>
        <p:spPr>
          <a:xfrm>
            <a:off x="748900" y="1094525"/>
            <a:ext cx="7604100" cy="10563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Basically a collection of functions and procedures which allows us to communicate two applications or libraries.</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136" name="Google Shape;136;p23"/>
          <p:cNvPicPr preferRelativeResize="0"/>
          <p:nvPr/>
        </p:nvPicPr>
        <p:blipFill>
          <a:blip r:embed="rId4">
            <a:alphaModFix/>
          </a:blip>
          <a:stretch>
            <a:fillRect/>
          </a:stretch>
        </p:blipFill>
        <p:spPr>
          <a:xfrm>
            <a:off x="2064650" y="1950425"/>
            <a:ext cx="5143850" cy="271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Type of APIs :</a:t>
            </a:r>
            <a:endParaRPr b="1" sz="5000">
              <a:solidFill>
                <a:srgbClr val="109B32"/>
              </a:solidFill>
              <a:latin typeface="Lato"/>
              <a:ea typeface="Lato"/>
              <a:cs typeface="Lato"/>
              <a:sym typeface="Lato"/>
            </a:endParaRPr>
          </a:p>
        </p:txBody>
      </p:sp>
      <p:pic>
        <p:nvPicPr>
          <p:cNvPr id="142" name="Google Shape;142;p2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3" name="Google Shape;143;p24"/>
          <p:cNvSpPr txBox="1"/>
          <p:nvPr/>
        </p:nvSpPr>
        <p:spPr>
          <a:xfrm>
            <a:off x="748900" y="1094525"/>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We are going to Learn REST API Testing.</a:t>
            </a:r>
            <a:endParaRPr b="1" sz="2000">
              <a:solidFill>
                <a:srgbClr val="666666"/>
              </a:solidFill>
              <a:latin typeface="Lato"/>
              <a:ea typeface="Lato"/>
              <a:cs typeface="Lato"/>
              <a:sym typeface="Lato"/>
            </a:endParaRPr>
          </a:p>
        </p:txBody>
      </p:sp>
      <p:pic>
        <p:nvPicPr>
          <p:cNvPr id="144" name="Google Shape;144;p24"/>
          <p:cNvPicPr preferRelativeResize="0"/>
          <p:nvPr/>
        </p:nvPicPr>
        <p:blipFill rotWithShape="1">
          <a:blip r:embed="rId4">
            <a:alphaModFix/>
          </a:blip>
          <a:srcRect b="5523" l="2198" r="3041" t="4950"/>
          <a:stretch/>
        </p:blipFill>
        <p:spPr>
          <a:xfrm>
            <a:off x="2263150" y="1802275"/>
            <a:ext cx="4756699" cy="259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258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REST API?</a:t>
            </a:r>
            <a:endParaRPr b="1" sz="5000">
              <a:solidFill>
                <a:srgbClr val="9900FF"/>
              </a:solidFill>
              <a:latin typeface="Lato"/>
              <a:ea typeface="Lato"/>
              <a:cs typeface="Lato"/>
              <a:sym typeface="Lato"/>
            </a:endParaRPr>
          </a:p>
        </p:txBody>
      </p:sp>
      <p:pic>
        <p:nvPicPr>
          <p:cNvPr id="150" name="Google Shape;150;p2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1" name="Google Shape;151;p25"/>
          <p:cNvSpPr txBox="1"/>
          <p:nvPr/>
        </p:nvSpPr>
        <p:spPr>
          <a:xfrm>
            <a:off x="715950" y="1378500"/>
            <a:ext cx="7604100" cy="2386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REST is an acronym for REpresentational State Transfer.</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The REST architectural style describes six constraints. </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These constraints, put on the architecture, were initially communicated by Roy Fielding in his doctoral dissertation and defines the basis of RESTful-style.</a:t>
            </a:r>
            <a:endParaRPr b="1" sz="2000">
              <a:solidFill>
                <a:srgbClr val="666666"/>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REST API?</a:t>
            </a:r>
            <a:endParaRPr b="1" sz="5000">
              <a:solidFill>
                <a:srgbClr val="9900FF"/>
              </a:solidFill>
              <a:latin typeface="Lato"/>
              <a:ea typeface="Lato"/>
              <a:cs typeface="Lato"/>
              <a:sym typeface="Lato"/>
            </a:endParaRPr>
          </a:p>
        </p:txBody>
      </p:sp>
      <p:pic>
        <p:nvPicPr>
          <p:cNvPr id="157" name="Google Shape;157;p2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8" name="Google Shape;158;p26"/>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438150" lvl="0" marL="457200" rtl="0" algn="l">
              <a:lnSpc>
                <a:spcPct val="150000"/>
              </a:lnSpc>
              <a:spcBef>
                <a:spcPts val="0"/>
              </a:spcBef>
              <a:spcAft>
                <a:spcPts val="0"/>
              </a:spcAft>
              <a:buClr>
                <a:srgbClr val="666666"/>
              </a:buClr>
              <a:buSzPts val="3300"/>
              <a:buFont typeface="Lato"/>
              <a:buChar char="●"/>
            </a:pPr>
            <a:r>
              <a:rPr b="1" lang="en" sz="3300">
                <a:solidFill>
                  <a:srgbClr val="666666"/>
                </a:solidFill>
                <a:latin typeface="Lato"/>
                <a:ea typeface="Lato"/>
                <a:cs typeface="Lato"/>
                <a:sym typeface="Lato"/>
              </a:rPr>
              <a:t>In Simple Terms REST API is nothing but a Design Pattern for Web API</a:t>
            </a:r>
            <a:endParaRPr b="1" sz="3300">
              <a:solidFill>
                <a:srgbClr val="666666"/>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258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REST Constraints</a:t>
            </a:r>
            <a:endParaRPr b="1" sz="5000">
              <a:solidFill>
                <a:srgbClr val="9900FF"/>
              </a:solidFill>
              <a:latin typeface="Lato"/>
              <a:ea typeface="Lato"/>
              <a:cs typeface="Lato"/>
              <a:sym typeface="Lato"/>
            </a:endParaRPr>
          </a:p>
        </p:txBody>
      </p:sp>
      <p:pic>
        <p:nvPicPr>
          <p:cNvPr id="164" name="Google Shape;164;p2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5" name="Google Shape;165;p27"/>
          <p:cNvSpPr txBox="1"/>
          <p:nvPr/>
        </p:nvSpPr>
        <p:spPr>
          <a:xfrm>
            <a:off x="724225" y="1366100"/>
            <a:ext cx="7604100" cy="2616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Uniform Interface</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Stateless</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Cacheable</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Client-Server</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Layered System</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Code on Demand</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rPr b="1" lang="en" sz="2000" u="sng">
                <a:solidFill>
                  <a:schemeClr val="hlink"/>
                </a:solidFill>
                <a:latin typeface="Lato"/>
                <a:ea typeface="Lato"/>
                <a:cs typeface="Lato"/>
                <a:sym typeface="Lato"/>
                <a:hlinkClick r:id="rId4"/>
              </a:rPr>
              <a:t>https://scrolltest.com/rest/explained</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290650" y="252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REST Used by ….</a:t>
            </a:r>
            <a:endParaRPr b="1" sz="5000">
              <a:solidFill>
                <a:srgbClr val="9900FF"/>
              </a:solidFill>
              <a:latin typeface="Lato"/>
              <a:ea typeface="Lato"/>
              <a:cs typeface="Lato"/>
              <a:sym typeface="Lato"/>
            </a:endParaRPr>
          </a:p>
        </p:txBody>
      </p:sp>
      <p:pic>
        <p:nvPicPr>
          <p:cNvPr id="171" name="Google Shape;171;p2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2" name="Google Shape;172;p28"/>
          <p:cNvSpPr txBox="1"/>
          <p:nvPr/>
        </p:nvSpPr>
        <p:spPr>
          <a:xfrm>
            <a:off x="748900" y="1094525"/>
            <a:ext cx="7604100" cy="625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Most of WebApps, Mobiles are relying on REST API</a:t>
            </a:r>
            <a:endParaRPr b="1" sz="2000">
              <a:solidFill>
                <a:srgbClr val="666666"/>
              </a:solidFill>
              <a:latin typeface="Lato"/>
              <a:ea typeface="Lato"/>
              <a:cs typeface="Lato"/>
              <a:sym typeface="Lato"/>
            </a:endParaRPr>
          </a:p>
        </p:txBody>
      </p:sp>
      <p:pic>
        <p:nvPicPr>
          <p:cNvPr id="173" name="Google Shape;173;p28"/>
          <p:cNvPicPr preferRelativeResize="0"/>
          <p:nvPr/>
        </p:nvPicPr>
        <p:blipFill rotWithShape="1">
          <a:blip r:embed="rId4">
            <a:alphaModFix/>
          </a:blip>
          <a:srcRect b="5580" l="2564" r="4195" t="3675"/>
          <a:stretch/>
        </p:blipFill>
        <p:spPr>
          <a:xfrm>
            <a:off x="1992025" y="1720025"/>
            <a:ext cx="5159950" cy="2748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18692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To Test in APIs?</a:t>
            </a:r>
            <a:endParaRPr b="1" sz="5000">
              <a:solidFill>
                <a:srgbClr val="9900FF"/>
              </a:solidFill>
              <a:latin typeface="Lato"/>
              <a:ea typeface="Lato"/>
              <a:cs typeface="Lato"/>
              <a:sym typeface="Lato"/>
            </a:endParaRPr>
          </a:p>
          <a:p>
            <a:pPr indent="0" lvl="0" marL="0" rtl="0" algn="ctr">
              <a:spcBef>
                <a:spcPts val="0"/>
              </a:spcBef>
              <a:spcAft>
                <a:spcPts val="0"/>
              </a:spcAft>
              <a:buNone/>
            </a:pPr>
            <a:r>
              <a:t/>
            </a:r>
            <a:endParaRPr b="1" sz="5000">
              <a:solidFill>
                <a:srgbClr val="9900FF"/>
              </a:solidFill>
              <a:latin typeface="Lato"/>
              <a:ea typeface="Lato"/>
              <a:cs typeface="Lato"/>
              <a:sym typeface="Lato"/>
            </a:endParaRPr>
          </a:p>
        </p:txBody>
      </p:sp>
      <p:pic>
        <p:nvPicPr>
          <p:cNvPr id="179" name="Google Shape;179;p2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444250" y="179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To Test in APIs?</a:t>
            </a:r>
            <a:endParaRPr b="1" sz="5000">
              <a:solidFill>
                <a:srgbClr val="9900FF"/>
              </a:solidFill>
              <a:latin typeface="Lato"/>
              <a:ea typeface="Lato"/>
              <a:cs typeface="Lato"/>
              <a:sym typeface="Lato"/>
            </a:endParaRPr>
          </a:p>
        </p:txBody>
      </p:sp>
      <p:pic>
        <p:nvPicPr>
          <p:cNvPr id="185" name="Google Shape;185;p3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6" name="Google Shape;186;p30"/>
          <p:cNvSpPr txBox="1"/>
          <p:nvPr/>
        </p:nvSpPr>
        <p:spPr>
          <a:xfrm>
            <a:off x="600825" y="1061225"/>
            <a:ext cx="8278500" cy="3501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434343"/>
              </a:buClr>
              <a:buSzPts val="1700"/>
              <a:buChar char="●"/>
            </a:pPr>
            <a:r>
              <a:rPr lang="en" sz="1700">
                <a:solidFill>
                  <a:srgbClr val="434343"/>
                </a:solidFill>
              </a:rPr>
              <a:t>Verify the Parses JSON or XML response.</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HTTP Status Code.</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Verify Headers response with Negative or invalid headers.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Max/ Min Key values.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Have a test case to do XML, JSON Schema validation.</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Verify that how the APIs error codes handled.</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Missing Keys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Empty Updates or POST call handling.</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Chaining request verification.</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End to End Crud.</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Database integrity test</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File upload.</a:t>
            </a:r>
            <a:endParaRPr sz="17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432750" y="1241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Test in APIs?</a:t>
            </a:r>
            <a:endParaRPr b="1" sz="5000">
              <a:solidFill>
                <a:srgbClr val="9900FF"/>
              </a:solidFill>
              <a:latin typeface="Lato"/>
              <a:ea typeface="Lato"/>
              <a:cs typeface="Lato"/>
              <a:sym typeface="Lato"/>
            </a:endParaRPr>
          </a:p>
        </p:txBody>
      </p:sp>
      <p:pic>
        <p:nvPicPr>
          <p:cNvPr id="192" name="Google Shape;192;p3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3" name="Google Shape;193;p31"/>
          <p:cNvSpPr txBox="1"/>
          <p:nvPr/>
        </p:nvSpPr>
        <p:spPr>
          <a:xfrm>
            <a:off x="432750" y="908950"/>
            <a:ext cx="8278500" cy="3501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434343"/>
              </a:buClr>
              <a:buSzPts val="1700"/>
              <a:buChar char="●"/>
            </a:pPr>
            <a:r>
              <a:rPr lang="en" sz="1700">
                <a:solidFill>
                  <a:srgbClr val="434343"/>
                </a:solidFill>
              </a:rPr>
              <a:t>Test nulls and empty strings, these have a habitat of causing issues ;).</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Test with Unicode characters, ensure they are correctly saved to the database.</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Test mandatory and optional parameters, in particular test with just mandatory values.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Ensure correct status codes are returned, you will find false positives e.g a 500 being returned as a 200.</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Functionality Bugs: the test looks for missing functionality bugs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Reliability Bugs: API testing helps identify bugs pertaining to integration across different systems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Performance Bugs: The tests help determine how much traffic the system can handle before being overloaded, and how to expand infrastructure to meet rising demand at the core, but also are very effective at pinpointing weak points in the API</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Security Bugs</a:t>
            </a:r>
            <a:endParaRPr sz="17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44625" y="584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Agenda</a:t>
            </a:r>
            <a:endParaRPr b="1" sz="5000">
              <a:solidFill>
                <a:srgbClr val="9900FF"/>
              </a:solidFill>
              <a:latin typeface="Lato"/>
              <a:ea typeface="Lato"/>
              <a:cs typeface="Lato"/>
              <a:sym typeface="Lato"/>
            </a:endParaRPr>
          </a:p>
        </p:txBody>
      </p:sp>
      <p:pic>
        <p:nvPicPr>
          <p:cNvPr id="66" name="Google Shape;66;p1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67" name="Google Shape;67;p14"/>
          <p:cNvSpPr txBox="1"/>
          <p:nvPr/>
        </p:nvSpPr>
        <p:spPr>
          <a:xfrm>
            <a:off x="894225" y="987550"/>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SDET learning Path.</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Why API Testing?</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What is API Testing?</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Mastering REST, SOAP Vs REST</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HTTP Basics</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POSTMAN OVerview</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Collections</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Environment Variables </a:t>
            </a:r>
            <a:endParaRPr b="1" sz="2000">
              <a:solidFill>
                <a:srgbClr val="666666"/>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444250" y="395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Test in APIs?</a:t>
            </a:r>
            <a:endParaRPr b="1" sz="5000">
              <a:solidFill>
                <a:srgbClr val="9900FF"/>
              </a:solidFill>
              <a:latin typeface="Lato"/>
              <a:ea typeface="Lato"/>
              <a:cs typeface="Lato"/>
              <a:sym typeface="Lato"/>
            </a:endParaRPr>
          </a:p>
        </p:txBody>
      </p:sp>
      <p:pic>
        <p:nvPicPr>
          <p:cNvPr id="199" name="Google Shape;199;p3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0" name="Google Shape;200;p32"/>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434343"/>
              </a:buClr>
              <a:buSzPts val="1800"/>
              <a:buChar char="●"/>
            </a:pPr>
            <a:r>
              <a:rPr lang="en" sz="2100">
                <a:solidFill>
                  <a:srgbClr val="434343"/>
                </a:solidFill>
              </a:rPr>
              <a:t>Boundary Value Analysis (BVA)</a:t>
            </a:r>
            <a:endParaRPr sz="21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2100">
                <a:solidFill>
                  <a:srgbClr val="434343"/>
                </a:solidFill>
              </a:rPr>
              <a:t>Equivalence Class Partitioning</a:t>
            </a:r>
            <a:endParaRPr sz="21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2100">
                <a:solidFill>
                  <a:srgbClr val="434343"/>
                </a:solidFill>
              </a:rPr>
              <a:t>Decision Table based testing</a:t>
            </a:r>
            <a:endParaRPr sz="21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2100">
                <a:solidFill>
                  <a:srgbClr val="434343"/>
                </a:solidFill>
              </a:rPr>
              <a:t>Error Guessing</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State Transition</a:t>
            </a:r>
            <a:endParaRPr sz="2100">
              <a:solidFill>
                <a:srgbClr val="434343"/>
              </a:solidFill>
            </a:endParaRPr>
          </a:p>
          <a:p>
            <a:pPr indent="0" lvl="0" marL="0" rtl="0" algn="l">
              <a:spcBef>
                <a:spcPts val="1200"/>
              </a:spcBef>
              <a:spcAft>
                <a:spcPts val="0"/>
              </a:spcAft>
              <a:buNone/>
            </a:pPr>
            <a:r>
              <a:t/>
            </a:r>
            <a:endParaRPr sz="21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44250" y="395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Boundary Value Analysis.</a:t>
            </a:r>
            <a:endParaRPr b="1" sz="5000">
              <a:solidFill>
                <a:srgbClr val="9900FF"/>
              </a:solidFill>
              <a:latin typeface="Lato"/>
              <a:ea typeface="Lato"/>
              <a:cs typeface="Lato"/>
              <a:sym typeface="Lato"/>
            </a:endParaRPr>
          </a:p>
        </p:txBody>
      </p:sp>
      <p:pic>
        <p:nvPicPr>
          <p:cNvPr id="206" name="Google Shape;206;p3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7" name="Google Shape;207;p33"/>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434343"/>
              </a:solidFill>
            </a:endParaRPr>
          </a:p>
        </p:txBody>
      </p:sp>
      <p:pic>
        <p:nvPicPr>
          <p:cNvPr id="208" name="Google Shape;208;p33"/>
          <p:cNvPicPr preferRelativeResize="0"/>
          <p:nvPr/>
        </p:nvPicPr>
        <p:blipFill>
          <a:blip r:embed="rId4">
            <a:alphaModFix/>
          </a:blip>
          <a:stretch>
            <a:fillRect/>
          </a:stretch>
        </p:blipFill>
        <p:spPr>
          <a:xfrm>
            <a:off x="1985963" y="1604963"/>
            <a:ext cx="5476875" cy="223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216000" y="395675"/>
            <a:ext cx="8748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9900FF"/>
                </a:solidFill>
                <a:latin typeface="Lato"/>
                <a:ea typeface="Lato"/>
                <a:cs typeface="Lato"/>
                <a:sym typeface="Lato"/>
              </a:rPr>
              <a:t>Equivalence Class Partitioning</a:t>
            </a:r>
            <a:endParaRPr b="1" sz="4700">
              <a:solidFill>
                <a:srgbClr val="9900FF"/>
              </a:solidFill>
              <a:latin typeface="Lato"/>
              <a:ea typeface="Lato"/>
              <a:cs typeface="Lato"/>
              <a:sym typeface="Lato"/>
            </a:endParaRPr>
          </a:p>
        </p:txBody>
      </p:sp>
      <p:pic>
        <p:nvPicPr>
          <p:cNvPr id="214" name="Google Shape;214;p3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5" name="Google Shape;215;p34"/>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434343"/>
              </a:solidFill>
            </a:endParaRPr>
          </a:p>
        </p:txBody>
      </p:sp>
      <p:pic>
        <p:nvPicPr>
          <p:cNvPr id="216" name="Google Shape;216;p34"/>
          <p:cNvPicPr preferRelativeResize="0"/>
          <p:nvPr/>
        </p:nvPicPr>
        <p:blipFill rotWithShape="1">
          <a:blip r:embed="rId4">
            <a:alphaModFix/>
          </a:blip>
          <a:srcRect b="0" l="0" r="0" t="21862"/>
          <a:stretch/>
        </p:blipFill>
        <p:spPr>
          <a:xfrm>
            <a:off x="1760050" y="1427300"/>
            <a:ext cx="5905500" cy="260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216000" y="395675"/>
            <a:ext cx="8748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9900FF"/>
                </a:solidFill>
                <a:latin typeface="Lato"/>
                <a:ea typeface="Lato"/>
                <a:cs typeface="Lato"/>
                <a:sym typeface="Lato"/>
              </a:rPr>
              <a:t>Decision Table based testing</a:t>
            </a:r>
            <a:endParaRPr b="1" sz="4700">
              <a:solidFill>
                <a:srgbClr val="9900FF"/>
              </a:solidFill>
              <a:latin typeface="Lato"/>
              <a:ea typeface="Lato"/>
              <a:cs typeface="Lato"/>
              <a:sym typeface="Lato"/>
            </a:endParaRPr>
          </a:p>
        </p:txBody>
      </p:sp>
      <p:pic>
        <p:nvPicPr>
          <p:cNvPr id="222" name="Google Shape;222;p3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23" name="Google Shape;223;p35"/>
          <p:cNvPicPr preferRelativeResize="0"/>
          <p:nvPr/>
        </p:nvPicPr>
        <p:blipFill>
          <a:blip r:embed="rId4">
            <a:alphaModFix/>
          </a:blip>
          <a:stretch>
            <a:fillRect/>
          </a:stretch>
        </p:blipFill>
        <p:spPr>
          <a:xfrm>
            <a:off x="171175" y="2206450"/>
            <a:ext cx="8572500" cy="126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216000" y="395675"/>
            <a:ext cx="8748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9900FF"/>
                </a:solidFill>
                <a:latin typeface="Lato"/>
                <a:ea typeface="Lato"/>
                <a:cs typeface="Lato"/>
                <a:sym typeface="Lato"/>
              </a:rPr>
              <a:t>Error Guessing</a:t>
            </a:r>
            <a:endParaRPr b="1" sz="4700">
              <a:solidFill>
                <a:srgbClr val="9900FF"/>
              </a:solidFill>
              <a:latin typeface="Lato"/>
              <a:ea typeface="Lato"/>
              <a:cs typeface="Lato"/>
              <a:sym typeface="Lato"/>
            </a:endParaRPr>
          </a:p>
        </p:txBody>
      </p:sp>
      <p:pic>
        <p:nvPicPr>
          <p:cNvPr id="229" name="Google Shape;229;p3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30" name="Google Shape;230;p36"/>
          <p:cNvPicPr preferRelativeResize="0"/>
          <p:nvPr/>
        </p:nvPicPr>
        <p:blipFill>
          <a:blip r:embed="rId4">
            <a:alphaModFix/>
          </a:blip>
          <a:stretch>
            <a:fillRect/>
          </a:stretch>
        </p:blipFill>
        <p:spPr>
          <a:xfrm>
            <a:off x="3024500" y="1540050"/>
            <a:ext cx="3019425" cy="237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216000" y="395675"/>
            <a:ext cx="8748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9900FF"/>
                </a:solidFill>
                <a:latin typeface="Lato"/>
                <a:ea typeface="Lato"/>
                <a:cs typeface="Lato"/>
                <a:sym typeface="Lato"/>
              </a:rPr>
              <a:t>State Transition</a:t>
            </a:r>
            <a:endParaRPr b="1" sz="4700">
              <a:solidFill>
                <a:srgbClr val="9900FF"/>
              </a:solidFill>
              <a:latin typeface="Lato"/>
              <a:ea typeface="Lato"/>
              <a:cs typeface="Lato"/>
              <a:sym typeface="Lato"/>
            </a:endParaRPr>
          </a:p>
        </p:txBody>
      </p:sp>
      <p:pic>
        <p:nvPicPr>
          <p:cNvPr id="236" name="Google Shape;236;p3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37" name="Google Shape;237;p37"/>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highlight>
                  <a:srgbClr val="FFFFFF"/>
                </a:highlight>
              </a:rPr>
              <a:t>Take an example of login page of an application which locks the user name after three wrong attempts of password.</a:t>
            </a:r>
            <a:endParaRPr sz="1300">
              <a:solidFill>
                <a:schemeClr val="dk1"/>
              </a:solidFill>
              <a:highlight>
                <a:srgbClr val="FFFFFF"/>
              </a:highlight>
            </a:endParaRPr>
          </a:p>
          <a:p>
            <a:pPr indent="0" lvl="0" marL="0" rtl="0" algn="l">
              <a:lnSpc>
                <a:spcPct val="115000"/>
              </a:lnSpc>
              <a:spcBef>
                <a:spcPts val="1900"/>
              </a:spcBef>
              <a:spcAft>
                <a:spcPts val="0"/>
              </a:spcAft>
              <a:buNone/>
            </a:pPr>
            <a:r>
              <a:t/>
            </a:r>
            <a:endParaRPr sz="1100">
              <a:solidFill>
                <a:schemeClr val="dk1"/>
              </a:solidFill>
            </a:endParaRPr>
          </a:p>
        </p:txBody>
      </p:sp>
      <p:pic>
        <p:nvPicPr>
          <p:cNvPr id="238" name="Google Shape;238;p37"/>
          <p:cNvPicPr preferRelativeResize="0"/>
          <p:nvPr/>
        </p:nvPicPr>
        <p:blipFill rotWithShape="1">
          <a:blip r:embed="rId4">
            <a:alphaModFix/>
          </a:blip>
          <a:srcRect b="13172" l="0" r="0" t="14567"/>
          <a:stretch/>
        </p:blipFill>
        <p:spPr>
          <a:xfrm>
            <a:off x="2515575" y="2102350"/>
            <a:ext cx="3891326" cy="234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Reason</a:t>
            </a:r>
            <a:endParaRPr b="1" sz="5000">
              <a:solidFill>
                <a:srgbClr val="109B32"/>
              </a:solidFill>
              <a:latin typeface="Lato"/>
              <a:ea typeface="Lato"/>
              <a:cs typeface="Lato"/>
              <a:sym typeface="Lato"/>
            </a:endParaRPr>
          </a:p>
        </p:txBody>
      </p:sp>
      <p:pic>
        <p:nvPicPr>
          <p:cNvPr id="244" name="Google Shape;244;p3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45" name="Google Shape;245;p38"/>
          <p:cNvPicPr preferRelativeResize="0"/>
          <p:nvPr/>
        </p:nvPicPr>
        <p:blipFill>
          <a:blip r:embed="rId4">
            <a:alphaModFix/>
          </a:blip>
          <a:stretch>
            <a:fillRect/>
          </a:stretch>
        </p:blipFill>
        <p:spPr>
          <a:xfrm>
            <a:off x="1577275" y="1189350"/>
            <a:ext cx="6496050"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Type of Testing in API Testing?</a:t>
            </a:r>
            <a:endParaRPr b="1" sz="5000">
              <a:solidFill>
                <a:srgbClr val="9900FF"/>
              </a:solidFill>
              <a:latin typeface="Lato"/>
              <a:ea typeface="Lato"/>
              <a:cs typeface="Lato"/>
              <a:sym typeface="Lato"/>
            </a:endParaRPr>
          </a:p>
        </p:txBody>
      </p:sp>
      <p:pic>
        <p:nvPicPr>
          <p:cNvPr id="251" name="Google Shape;251;p3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57" name="Google Shape;257;p40"/>
          <p:cNvSpPr txBox="1"/>
          <p:nvPr/>
        </p:nvSpPr>
        <p:spPr>
          <a:xfrm>
            <a:off x="797950" y="817200"/>
            <a:ext cx="7856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rgbClr val="FF7903"/>
                </a:solidFill>
              </a:rPr>
              <a:t>Functional Testing.</a:t>
            </a:r>
            <a:endParaRPr b="1" sz="1600">
              <a:solidFill>
                <a:srgbClr val="FF7903"/>
              </a:solidFill>
            </a:endParaRPr>
          </a:p>
          <a:p>
            <a:pPr indent="0" lvl="0" marL="0" rtl="0" algn="l">
              <a:lnSpc>
                <a:spcPct val="115000"/>
              </a:lnSpc>
              <a:spcBef>
                <a:spcPts val="1200"/>
              </a:spcBef>
              <a:spcAft>
                <a:spcPts val="0"/>
              </a:spcAft>
              <a:buNone/>
            </a:pPr>
            <a:r>
              <a:rPr b="1" lang="en" sz="1600">
                <a:solidFill>
                  <a:srgbClr val="FF7903"/>
                </a:solidFill>
              </a:rPr>
              <a:t>Integration Testing</a:t>
            </a:r>
            <a:endParaRPr b="1" sz="1600">
              <a:solidFill>
                <a:srgbClr val="FF7903"/>
              </a:solidFill>
            </a:endParaRPr>
          </a:p>
          <a:p>
            <a:pPr indent="0" lvl="0" marL="0" rtl="0" algn="l">
              <a:lnSpc>
                <a:spcPct val="115000"/>
              </a:lnSpc>
              <a:spcBef>
                <a:spcPts val="1200"/>
              </a:spcBef>
              <a:spcAft>
                <a:spcPts val="0"/>
              </a:spcAft>
              <a:buNone/>
            </a:pPr>
            <a:r>
              <a:rPr b="1" lang="en" sz="1600">
                <a:solidFill>
                  <a:srgbClr val="FF7903"/>
                </a:solidFill>
              </a:rPr>
              <a:t>Regression Testing</a:t>
            </a:r>
            <a:endParaRPr b="1" sz="1600">
              <a:solidFill>
                <a:srgbClr val="FF7903"/>
              </a:solidFill>
            </a:endParaRPr>
          </a:p>
          <a:p>
            <a:pPr indent="0" lvl="0" marL="0" rtl="0" algn="l">
              <a:lnSpc>
                <a:spcPct val="115000"/>
              </a:lnSpc>
              <a:spcBef>
                <a:spcPts val="1200"/>
              </a:spcBef>
              <a:spcAft>
                <a:spcPts val="0"/>
              </a:spcAft>
              <a:buNone/>
            </a:pPr>
            <a:r>
              <a:rPr b="1" lang="en" sz="1600">
                <a:solidFill>
                  <a:srgbClr val="FF7903"/>
                </a:solidFill>
              </a:rPr>
              <a:t>Security Testing</a:t>
            </a:r>
            <a:endParaRPr b="1" sz="1600">
              <a:solidFill>
                <a:srgbClr val="FF7903"/>
              </a:solidFill>
            </a:endParaRPr>
          </a:p>
          <a:p>
            <a:pPr indent="0" lvl="0" marL="0" rtl="0" algn="l">
              <a:lnSpc>
                <a:spcPct val="115000"/>
              </a:lnSpc>
              <a:spcBef>
                <a:spcPts val="1200"/>
              </a:spcBef>
              <a:spcAft>
                <a:spcPts val="0"/>
              </a:spcAft>
              <a:buNone/>
            </a:pPr>
            <a:r>
              <a:rPr b="1" lang="en" sz="1600">
                <a:solidFill>
                  <a:srgbClr val="FF7903"/>
                </a:solidFill>
              </a:rPr>
              <a:t>Load Testing</a:t>
            </a:r>
            <a:endParaRPr b="1" sz="1600">
              <a:solidFill>
                <a:srgbClr val="FF7903"/>
              </a:solidFill>
            </a:endParaRPr>
          </a:p>
          <a:p>
            <a:pPr indent="0" lvl="0" marL="0" rtl="0" algn="l">
              <a:lnSpc>
                <a:spcPct val="115000"/>
              </a:lnSpc>
              <a:spcBef>
                <a:spcPts val="1200"/>
              </a:spcBef>
              <a:spcAft>
                <a:spcPts val="0"/>
              </a:spcAft>
              <a:buNone/>
            </a:pPr>
            <a:r>
              <a:rPr b="1" lang="en" sz="1600">
                <a:solidFill>
                  <a:srgbClr val="FF7903"/>
                </a:solidFill>
              </a:rPr>
              <a:t>Penetration Testing</a:t>
            </a:r>
            <a:endParaRPr b="1" sz="1600">
              <a:solidFill>
                <a:srgbClr val="FF7903"/>
              </a:solidFill>
            </a:endParaRPr>
          </a:p>
          <a:p>
            <a:pPr indent="0" lvl="0" marL="0" rtl="0" algn="l">
              <a:lnSpc>
                <a:spcPct val="115000"/>
              </a:lnSpc>
              <a:spcBef>
                <a:spcPts val="1200"/>
              </a:spcBef>
              <a:spcAft>
                <a:spcPts val="0"/>
              </a:spcAft>
              <a:buNone/>
            </a:pPr>
            <a:r>
              <a:rPr b="1" lang="en" sz="1600">
                <a:solidFill>
                  <a:srgbClr val="FF7903"/>
                </a:solidFill>
              </a:rPr>
              <a:t>Fuzz testing - discover coding errors</a:t>
            </a:r>
            <a:endParaRPr b="1" sz="1600">
              <a:solidFill>
                <a:srgbClr val="FF7903"/>
              </a:solidFill>
            </a:endParaRPr>
          </a:p>
          <a:p>
            <a:pPr indent="0" lvl="0" marL="0" rtl="0" algn="l">
              <a:spcBef>
                <a:spcPts val="1200"/>
              </a:spcBef>
              <a:spcAft>
                <a:spcPts val="0"/>
              </a:spcAft>
              <a:buNone/>
            </a:pPr>
            <a:r>
              <a:t/>
            </a:r>
            <a:endParaRPr b="1" sz="1600">
              <a:solidFill>
                <a:srgbClr val="FF790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63" name="Google Shape;263;p41"/>
          <p:cNvPicPr preferRelativeResize="0"/>
          <p:nvPr/>
        </p:nvPicPr>
        <p:blipFill rotWithShape="1">
          <a:blip r:embed="rId4">
            <a:alphaModFix/>
          </a:blip>
          <a:srcRect b="9354" l="0" r="0" t="15327"/>
          <a:stretch/>
        </p:blipFill>
        <p:spPr>
          <a:xfrm>
            <a:off x="1938250" y="58475"/>
            <a:ext cx="4719524" cy="4558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49375" y="11303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Download Postman</a:t>
            </a:r>
            <a:endParaRPr b="1" sz="5000">
              <a:solidFill>
                <a:srgbClr val="9900FF"/>
              </a:solidFill>
              <a:latin typeface="Lato"/>
              <a:ea typeface="Lato"/>
              <a:cs typeface="Lato"/>
              <a:sym typeface="Lato"/>
            </a:endParaRPr>
          </a:p>
        </p:txBody>
      </p:sp>
      <p:pic>
        <p:nvPicPr>
          <p:cNvPr id="73" name="Google Shape;73;p1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74" name="Google Shape;74;p15"/>
          <p:cNvSpPr txBox="1"/>
          <p:nvPr/>
        </p:nvSpPr>
        <p:spPr>
          <a:xfrm>
            <a:off x="1604775" y="2024550"/>
            <a:ext cx="7165200" cy="10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u="sng">
                <a:solidFill>
                  <a:schemeClr val="hlink"/>
                </a:solidFill>
                <a:hlinkClick r:id="rId4"/>
              </a:rPr>
              <a:t>https://www.postman.com/downloads/</a:t>
            </a:r>
            <a:endParaRPr sz="2700"/>
          </a:p>
          <a:p>
            <a:pPr indent="0" lvl="0" marL="0" rtl="0" algn="l">
              <a:spcBef>
                <a:spcPts val="0"/>
              </a:spcBef>
              <a:spcAft>
                <a:spcPts val="0"/>
              </a:spcAft>
              <a:buNone/>
            </a:pPr>
            <a:r>
              <a:t/>
            </a:r>
            <a:endParaRPr sz="2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69" name="Google Shape;269;p42"/>
          <p:cNvPicPr preferRelativeResize="0"/>
          <p:nvPr/>
        </p:nvPicPr>
        <p:blipFill>
          <a:blip r:embed="rId4">
            <a:alphaModFix/>
          </a:blip>
          <a:stretch>
            <a:fillRect/>
          </a:stretch>
        </p:blipFill>
        <p:spPr>
          <a:xfrm>
            <a:off x="2506075" y="152400"/>
            <a:ext cx="3896575" cy="450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HTTP Fundamentals</a:t>
            </a:r>
            <a:endParaRPr b="1" sz="5000">
              <a:solidFill>
                <a:srgbClr val="109B32"/>
              </a:solidFill>
              <a:latin typeface="Lato"/>
              <a:ea typeface="Lato"/>
              <a:cs typeface="Lato"/>
              <a:sym typeface="Lato"/>
            </a:endParaRPr>
          </a:p>
        </p:txBody>
      </p:sp>
      <p:pic>
        <p:nvPicPr>
          <p:cNvPr id="275" name="Google Shape;275;p4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76" name="Google Shape;276;p43"/>
          <p:cNvPicPr preferRelativeResize="0"/>
          <p:nvPr/>
        </p:nvPicPr>
        <p:blipFill>
          <a:blip r:embed="rId4">
            <a:alphaModFix/>
          </a:blip>
          <a:stretch>
            <a:fillRect/>
          </a:stretch>
        </p:blipFill>
        <p:spPr>
          <a:xfrm>
            <a:off x="1329225" y="1008275"/>
            <a:ext cx="6767350" cy="3328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HTTP Methods</a:t>
            </a:r>
            <a:endParaRPr b="1" sz="5000">
              <a:solidFill>
                <a:srgbClr val="109B32"/>
              </a:solidFill>
              <a:latin typeface="Lato"/>
              <a:ea typeface="Lato"/>
              <a:cs typeface="Lato"/>
              <a:sym typeface="Lato"/>
            </a:endParaRPr>
          </a:p>
        </p:txBody>
      </p:sp>
      <p:pic>
        <p:nvPicPr>
          <p:cNvPr id="282" name="Google Shape;282;p4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83" name="Google Shape;283;p44"/>
          <p:cNvPicPr preferRelativeResize="0"/>
          <p:nvPr/>
        </p:nvPicPr>
        <p:blipFill>
          <a:blip r:embed="rId4">
            <a:alphaModFix/>
          </a:blip>
          <a:stretch>
            <a:fillRect/>
          </a:stretch>
        </p:blipFill>
        <p:spPr>
          <a:xfrm>
            <a:off x="1839450" y="288350"/>
            <a:ext cx="5789375" cy="4314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179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HTTP Methods</a:t>
            </a:r>
            <a:endParaRPr b="1" sz="5000">
              <a:solidFill>
                <a:srgbClr val="9900FF"/>
              </a:solidFill>
              <a:latin typeface="Lato"/>
              <a:ea typeface="Lato"/>
              <a:cs typeface="Lato"/>
              <a:sym typeface="Lato"/>
            </a:endParaRPr>
          </a:p>
        </p:txBody>
      </p:sp>
      <p:pic>
        <p:nvPicPr>
          <p:cNvPr id="289" name="Google Shape;289;p4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90" name="Google Shape;290;p45"/>
          <p:cNvPicPr preferRelativeResize="0"/>
          <p:nvPr/>
        </p:nvPicPr>
        <p:blipFill rotWithShape="1">
          <a:blip r:embed="rId4">
            <a:alphaModFix/>
          </a:blip>
          <a:srcRect b="0" l="0" r="37679" t="0"/>
          <a:stretch/>
        </p:blipFill>
        <p:spPr>
          <a:xfrm>
            <a:off x="2211300" y="1164250"/>
            <a:ext cx="4969075" cy="3205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Basics</a:t>
            </a:r>
            <a:endParaRPr b="1" sz="5000">
              <a:solidFill>
                <a:srgbClr val="9900FF"/>
              </a:solidFill>
              <a:latin typeface="Lato"/>
              <a:ea typeface="Lato"/>
              <a:cs typeface="Lato"/>
              <a:sym typeface="Lato"/>
            </a:endParaRPr>
          </a:p>
        </p:txBody>
      </p:sp>
      <p:pic>
        <p:nvPicPr>
          <p:cNvPr id="296" name="Google Shape;296;p4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97" name="Google Shape;297;p46"/>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Basics</a:t>
            </a:r>
            <a:endParaRPr b="1" sz="5000">
              <a:solidFill>
                <a:srgbClr val="9900FF"/>
              </a:solidFill>
              <a:latin typeface="Lato"/>
              <a:ea typeface="Lato"/>
              <a:cs typeface="Lato"/>
              <a:sym typeface="Lato"/>
            </a:endParaRPr>
          </a:p>
        </p:txBody>
      </p:sp>
      <p:pic>
        <p:nvPicPr>
          <p:cNvPr id="303" name="Google Shape;303;p4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04" name="Google Shape;304;p47"/>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
        <p:nvSpPr>
          <p:cNvPr id="305" name="Google Shape;305;p47"/>
          <p:cNvSpPr txBox="1"/>
          <p:nvPr/>
        </p:nvSpPr>
        <p:spPr>
          <a:xfrm>
            <a:off x="732450" y="1012225"/>
            <a:ext cx="7604100" cy="2616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OverView</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Import External Request.</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History</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WorkSpace in Postman</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Postman Tabs - Param, Auth, Headers, Body, Pre-req, Post Req(Test), Settings</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Postman Console.</a:t>
            </a:r>
            <a:endParaRPr b="1" sz="2000">
              <a:solidFill>
                <a:srgbClr val="666666"/>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Basics</a:t>
            </a:r>
            <a:endParaRPr b="1" sz="5000">
              <a:solidFill>
                <a:srgbClr val="9900FF"/>
              </a:solidFill>
              <a:latin typeface="Lato"/>
              <a:ea typeface="Lato"/>
              <a:cs typeface="Lato"/>
              <a:sym typeface="Lato"/>
            </a:endParaRPr>
          </a:p>
        </p:txBody>
      </p:sp>
      <p:pic>
        <p:nvPicPr>
          <p:cNvPr id="311" name="Google Shape;311;p4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12" name="Google Shape;312;p48"/>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
        <p:nvSpPr>
          <p:cNvPr id="313" name="Google Shape;313;p48"/>
          <p:cNvSpPr txBox="1"/>
          <p:nvPr/>
        </p:nvSpPr>
        <p:spPr>
          <a:xfrm>
            <a:off x="732450" y="1012225"/>
            <a:ext cx="7604100" cy="2616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Assignment</a:t>
            </a:r>
            <a:endParaRPr b="1" sz="2000">
              <a:solidFill>
                <a:srgbClr val="666666"/>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Basics</a:t>
            </a:r>
            <a:endParaRPr b="1" sz="5000">
              <a:solidFill>
                <a:srgbClr val="9900FF"/>
              </a:solidFill>
              <a:latin typeface="Lato"/>
              <a:ea typeface="Lato"/>
              <a:cs typeface="Lato"/>
              <a:sym typeface="Lato"/>
            </a:endParaRPr>
          </a:p>
        </p:txBody>
      </p:sp>
      <p:pic>
        <p:nvPicPr>
          <p:cNvPr id="319" name="Google Shape;319;p4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20" name="Google Shape;320;p49"/>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
        <p:nvSpPr>
          <p:cNvPr id="321" name="Google Shape;321;p49"/>
          <p:cNvSpPr txBox="1"/>
          <p:nvPr/>
        </p:nvSpPr>
        <p:spPr>
          <a:xfrm>
            <a:off x="724225" y="1053375"/>
            <a:ext cx="7604100" cy="2616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Exporting Code.</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Managing Cookies in Postman.</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Share Collection</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Monitor Collection</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Publish Docs</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Collection Runner</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Data Driven Testing.</a:t>
            </a:r>
            <a:endParaRPr b="1" sz="2000">
              <a:solidFill>
                <a:srgbClr val="666666"/>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Authentication</a:t>
            </a:r>
            <a:endParaRPr b="1" sz="5000">
              <a:solidFill>
                <a:srgbClr val="9900FF"/>
              </a:solidFill>
              <a:latin typeface="Lato"/>
              <a:ea typeface="Lato"/>
              <a:cs typeface="Lato"/>
              <a:sym typeface="Lato"/>
            </a:endParaRPr>
          </a:p>
        </p:txBody>
      </p:sp>
      <p:pic>
        <p:nvPicPr>
          <p:cNvPr id="327" name="Google Shape;327;p5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28" name="Google Shape;328;p50"/>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
        <p:nvSpPr>
          <p:cNvPr id="329" name="Google Shape;329;p50"/>
          <p:cNvSpPr txBox="1"/>
          <p:nvPr/>
        </p:nvSpPr>
        <p:spPr>
          <a:xfrm>
            <a:off x="724225" y="1053375"/>
            <a:ext cx="7604100" cy="2616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Basic Auth  - Base64 (username and password)</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Digest authentication - User, Pass with Encryption</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Bearer Tokens - They are predominant type of access token used with OAuth 2.0. Opaque string, not intended to have any meaning to clients using it.</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JWT  - Structured tokens</a:t>
            </a:r>
            <a:endParaRPr b="1" sz="2000">
              <a:solidFill>
                <a:srgbClr val="666666"/>
              </a:solidFill>
              <a:latin typeface="Lato"/>
              <a:ea typeface="Lato"/>
              <a:cs typeface="Lato"/>
              <a:sym typeface="Lato"/>
            </a:endParaRPr>
          </a:p>
          <a:p>
            <a:pPr indent="0" lvl="0" marL="18288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Objects</a:t>
            </a:r>
            <a:endParaRPr b="1" sz="5000">
              <a:solidFill>
                <a:srgbClr val="9900FF"/>
              </a:solidFill>
              <a:latin typeface="Lato"/>
              <a:ea typeface="Lato"/>
              <a:cs typeface="Lato"/>
              <a:sym typeface="Lato"/>
            </a:endParaRPr>
          </a:p>
        </p:txBody>
      </p:sp>
      <p:pic>
        <p:nvPicPr>
          <p:cNvPr id="335" name="Google Shape;335;p5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36" name="Google Shape;336;p51"/>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
        <p:nvSpPr>
          <p:cNvPr id="337" name="Google Shape;337;p51"/>
          <p:cNvSpPr txBox="1"/>
          <p:nvPr/>
        </p:nvSpPr>
        <p:spPr>
          <a:xfrm>
            <a:off x="1045150" y="1226200"/>
            <a:ext cx="71352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pm.info.requestName:String</a:t>
            </a:r>
            <a:endParaRPr/>
          </a:p>
          <a:p>
            <a:pPr indent="-317500" lvl="0" marL="457200" rtl="0" algn="l">
              <a:spcBef>
                <a:spcPts val="0"/>
              </a:spcBef>
              <a:spcAft>
                <a:spcPts val="0"/>
              </a:spcAft>
              <a:buSzPts val="1400"/>
              <a:buChar char="●"/>
            </a:pPr>
            <a:r>
              <a:rPr lang="en"/>
              <a:t>pm.sendRequest</a:t>
            </a:r>
            <a:endParaRPr/>
          </a:p>
          <a:p>
            <a:pPr indent="-317500" lvl="0" marL="457200" rtl="0" algn="l">
              <a:spcBef>
                <a:spcPts val="0"/>
              </a:spcBef>
              <a:spcAft>
                <a:spcPts val="0"/>
              </a:spcAft>
              <a:buSzPts val="1400"/>
              <a:buChar char="●"/>
            </a:pPr>
            <a:r>
              <a:rPr lang="en"/>
              <a:t>pm.variables</a:t>
            </a:r>
            <a:endParaRPr/>
          </a:p>
          <a:p>
            <a:pPr indent="-317500" lvl="0" marL="457200" rtl="0" algn="l">
              <a:spcBef>
                <a:spcPts val="0"/>
              </a:spcBef>
              <a:spcAft>
                <a:spcPts val="0"/>
              </a:spcAft>
              <a:buSzPts val="1400"/>
              <a:buChar char="●"/>
            </a:pPr>
            <a:r>
              <a:rPr lang="en"/>
              <a:t>pm.environment</a:t>
            </a:r>
            <a:endParaRPr/>
          </a:p>
          <a:p>
            <a:pPr indent="-317500" lvl="0" marL="457200" rtl="0" algn="l">
              <a:spcBef>
                <a:spcPts val="0"/>
              </a:spcBef>
              <a:spcAft>
                <a:spcPts val="0"/>
              </a:spcAft>
              <a:buSzPts val="1400"/>
              <a:buChar char="●"/>
            </a:pPr>
            <a:r>
              <a:rPr lang="en"/>
              <a:t>pm.collectionVariables</a:t>
            </a:r>
            <a:endParaRPr/>
          </a:p>
          <a:p>
            <a:pPr indent="-317500" lvl="0" marL="457200" rtl="0" algn="l">
              <a:spcBef>
                <a:spcPts val="0"/>
              </a:spcBef>
              <a:spcAft>
                <a:spcPts val="0"/>
              </a:spcAft>
              <a:buSzPts val="1400"/>
              <a:buChar char="●"/>
            </a:pPr>
            <a:r>
              <a:rPr lang="en"/>
              <a:t>pm.globals</a:t>
            </a:r>
            <a:endParaRPr/>
          </a:p>
          <a:p>
            <a:pPr indent="-317500" lvl="0" marL="457200" rtl="0" algn="l">
              <a:spcBef>
                <a:spcPts val="0"/>
              </a:spcBef>
              <a:spcAft>
                <a:spcPts val="0"/>
              </a:spcAft>
              <a:buSzPts val="1400"/>
              <a:buChar char="●"/>
            </a:pPr>
            <a:r>
              <a:rPr lang="en"/>
              <a:t>pm.request</a:t>
            </a:r>
            <a:endParaRPr/>
          </a:p>
          <a:p>
            <a:pPr indent="-317500" lvl="0" marL="457200" rtl="0" algn="l">
              <a:spcBef>
                <a:spcPts val="0"/>
              </a:spcBef>
              <a:spcAft>
                <a:spcPts val="0"/>
              </a:spcAft>
              <a:buSzPts val="1400"/>
              <a:buChar char="●"/>
            </a:pPr>
            <a:r>
              <a:rPr lang="en"/>
              <a:t>pm.response</a:t>
            </a:r>
            <a:endParaRPr/>
          </a:p>
          <a:p>
            <a:pPr indent="-317500" lvl="0" marL="457200" rtl="0" algn="l">
              <a:spcBef>
                <a:spcPts val="0"/>
              </a:spcBef>
              <a:spcAft>
                <a:spcPts val="0"/>
              </a:spcAft>
              <a:buSzPts val="1400"/>
              <a:buChar char="●"/>
            </a:pPr>
            <a:r>
              <a:rPr lang="en"/>
              <a:t>pm.iterationData</a:t>
            </a:r>
            <a:endParaRPr/>
          </a:p>
          <a:p>
            <a:pPr indent="-317500" lvl="0" marL="457200" rtl="0" algn="l">
              <a:spcBef>
                <a:spcPts val="0"/>
              </a:spcBef>
              <a:spcAft>
                <a:spcPts val="0"/>
              </a:spcAft>
              <a:buSzPts val="1400"/>
              <a:buChar char="●"/>
            </a:pPr>
            <a:r>
              <a:rPr lang="en"/>
              <a:t>pm.cookies</a:t>
            </a:r>
            <a:endParaRPr/>
          </a:p>
          <a:p>
            <a:pPr indent="-317500" lvl="0" marL="457200" rtl="0" algn="l">
              <a:spcBef>
                <a:spcPts val="0"/>
              </a:spcBef>
              <a:spcAft>
                <a:spcPts val="0"/>
              </a:spcAft>
              <a:buSzPts val="1400"/>
              <a:buChar char="●"/>
            </a:pPr>
            <a:r>
              <a:rPr lang="en"/>
              <a:t>pm.cookies.jar</a:t>
            </a:r>
            <a:endParaRPr/>
          </a:p>
          <a:p>
            <a:pPr indent="-317500" lvl="0" marL="457200" rtl="0" algn="l">
              <a:spcBef>
                <a:spcPts val="0"/>
              </a:spcBef>
              <a:spcAft>
                <a:spcPts val="0"/>
              </a:spcAft>
              <a:buSzPts val="1400"/>
              <a:buChar char="●"/>
            </a:pPr>
            <a:r>
              <a:rPr lang="en"/>
              <a:t>pm.test</a:t>
            </a:r>
            <a:endParaRPr/>
          </a:p>
          <a:p>
            <a:pPr indent="-317500" lvl="0" marL="457200" rtl="0" algn="l">
              <a:spcBef>
                <a:spcPts val="0"/>
              </a:spcBef>
              <a:spcAft>
                <a:spcPts val="0"/>
              </a:spcAft>
              <a:buSzPts val="1400"/>
              <a:buChar char="●"/>
            </a:pPr>
            <a:r>
              <a:rPr lang="en"/>
              <a:t>pm.expect</a:t>
            </a:r>
            <a:endParaRPr/>
          </a:p>
          <a:p>
            <a:pPr indent="-317500" lvl="0" marL="457200" rtl="0" algn="l">
              <a:spcBef>
                <a:spcPts val="0"/>
              </a:spcBef>
              <a:spcAft>
                <a:spcPts val="0"/>
              </a:spcAft>
              <a:buSzPts val="1400"/>
              <a:buChar char="●"/>
            </a:pPr>
            <a:r>
              <a:rPr lang="en"/>
              <a:t>pm.response.to.be.*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80" name="Google Shape;80;p16"/>
          <p:cNvPicPr preferRelativeResize="0"/>
          <p:nvPr/>
        </p:nvPicPr>
        <p:blipFill>
          <a:blip r:embed="rId4">
            <a:alphaModFix/>
          </a:blip>
          <a:stretch>
            <a:fillRect/>
          </a:stretch>
        </p:blipFill>
        <p:spPr>
          <a:xfrm>
            <a:off x="0" y="-24350"/>
            <a:ext cx="9144000" cy="51434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Variables</a:t>
            </a:r>
            <a:endParaRPr b="1" sz="5000">
              <a:solidFill>
                <a:srgbClr val="9900FF"/>
              </a:solidFill>
              <a:latin typeface="Lato"/>
              <a:ea typeface="Lato"/>
              <a:cs typeface="Lato"/>
              <a:sym typeface="Lato"/>
            </a:endParaRPr>
          </a:p>
        </p:txBody>
      </p:sp>
      <p:pic>
        <p:nvPicPr>
          <p:cNvPr id="343" name="Google Shape;343;p5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44" name="Google Shape;344;p52"/>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pic>
        <p:nvPicPr>
          <p:cNvPr id="345" name="Google Shape;345;p52"/>
          <p:cNvPicPr preferRelativeResize="0"/>
          <p:nvPr/>
        </p:nvPicPr>
        <p:blipFill>
          <a:blip r:embed="rId4">
            <a:alphaModFix/>
          </a:blip>
          <a:stretch>
            <a:fillRect/>
          </a:stretch>
        </p:blipFill>
        <p:spPr>
          <a:xfrm>
            <a:off x="1015123" y="880575"/>
            <a:ext cx="3144649" cy="3810301"/>
          </a:xfrm>
          <a:prstGeom prst="rect">
            <a:avLst/>
          </a:prstGeom>
          <a:noFill/>
          <a:ln>
            <a:noFill/>
          </a:ln>
        </p:spPr>
      </p:pic>
      <p:pic>
        <p:nvPicPr>
          <p:cNvPr id="346" name="Google Shape;346;p52"/>
          <p:cNvPicPr preferRelativeResize="0"/>
          <p:nvPr/>
        </p:nvPicPr>
        <p:blipFill>
          <a:blip r:embed="rId5">
            <a:alphaModFix/>
          </a:blip>
          <a:stretch>
            <a:fillRect/>
          </a:stretch>
        </p:blipFill>
        <p:spPr>
          <a:xfrm>
            <a:off x="4825775" y="1069825"/>
            <a:ext cx="3309825" cy="3585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rgbClr val="9900FF"/>
                </a:solidFill>
                <a:latin typeface="Lato"/>
                <a:ea typeface="Lato"/>
                <a:cs typeface="Lato"/>
                <a:sym typeface="Lato"/>
              </a:rPr>
              <a:t>POSTMAN Variables</a:t>
            </a:r>
            <a:endParaRPr b="1" sz="4500">
              <a:solidFill>
                <a:srgbClr val="9900FF"/>
              </a:solidFill>
              <a:latin typeface="Lato"/>
              <a:ea typeface="Lato"/>
              <a:cs typeface="Lato"/>
              <a:sym typeface="Lato"/>
            </a:endParaRPr>
          </a:p>
        </p:txBody>
      </p:sp>
      <p:pic>
        <p:nvPicPr>
          <p:cNvPr id="352" name="Google Shape;352;p5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53" name="Google Shape;353;p53"/>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
        <p:nvSpPr>
          <p:cNvPr id="354" name="Google Shape;354;p53"/>
          <p:cNvSpPr txBox="1"/>
          <p:nvPr/>
        </p:nvSpPr>
        <p:spPr>
          <a:xfrm>
            <a:off x="712325" y="781125"/>
            <a:ext cx="7620600" cy="3275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pm.globals.set("variable_key", "variable_value");</a:t>
            </a:r>
            <a:endParaRPr sz="1600"/>
          </a:p>
          <a:p>
            <a:pPr indent="-330200" lvl="0" marL="457200" rtl="0" algn="l">
              <a:spcBef>
                <a:spcPts val="0"/>
              </a:spcBef>
              <a:spcAft>
                <a:spcPts val="0"/>
              </a:spcAft>
              <a:buSzPts val="1600"/>
              <a:buChar char="●"/>
            </a:pPr>
            <a:r>
              <a:rPr lang="en" sz="1600"/>
              <a:t>pm.environment.set("variable_key", "variable_value");</a:t>
            </a:r>
            <a:endParaRPr sz="1600"/>
          </a:p>
          <a:p>
            <a:pPr indent="-330200" lvl="0" marL="457200" rtl="0" algn="l">
              <a:spcBef>
                <a:spcPts val="0"/>
              </a:spcBef>
              <a:spcAft>
                <a:spcPts val="0"/>
              </a:spcAft>
              <a:buSzPts val="1600"/>
              <a:buChar char="●"/>
            </a:pPr>
            <a:r>
              <a:rPr lang="en" sz="1600"/>
              <a:t>pm.environment.unset("variable_key");</a:t>
            </a:r>
            <a:endParaRPr sz="1600"/>
          </a:p>
          <a:p>
            <a:pPr indent="-330200" lvl="0" marL="457200" rtl="0" algn="l">
              <a:spcBef>
                <a:spcPts val="0"/>
              </a:spcBef>
              <a:spcAft>
                <a:spcPts val="0"/>
              </a:spcAft>
              <a:buSzPts val="1600"/>
              <a:buChar char="●"/>
            </a:pPr>
            <a:r>
              <a:rPr lang="en" sz="1600"/>
              <a:t>pm.collectionVariables.set("variable_key", "variable_value");</a:t>
            </a:r>
            <a:endParaRPr sz="1600"/>
          </a:p>
          <a:p>
            <a:pPr indent="-330200" lvl="0" marL="457200" rtl="0" algn="l">
              <a:spcBef>
                <a:spcPts val="0"/>
              </a:spcBef>
              <a:spcAft>
                <a:spcPts val="0"/>
              </a:spcAft>
              <a:buSzPts val="1600"/>
              <a:buChar char="●"/>
            </a:pPr>
            <a:r>
              <a:rPr lang="en" sz="1600"/>
              <a:t>pm.variables.set("variable_key", "variable_value");</a:t>
            </a:r>
            <a:endParaRPr sz="1600"/>
          </a:p>
          <a:p>
            <a:pPr indent="-330200" lvl="0" marL="457200" rtl="0" algn="l">
              <a:spcBef>
                <a:spcPts val="0"/>
              </a:spcBef>
              <a:spcAft>
                <a:spcPts val="0"/>
              </a:spcAft>
              <a:buSzPts val="1600"/>
              <a:buChar char="●"/>
            </a:pPr>
            <a:r>
              <a:rPr lang="en" sz="1600"/>
              <a:t>pm.iterationData.get("variable_name").</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rPr lang="en" sz="1600"/>
              <a:t>Access</a:t>
            </a:r>
            <a:endParaRPr sz="1600"/>
          </a:p>
          <a:p>
            <a:pPr indent="-330200" lvl="0" marL="457200" rtl="0" algn="l">
              <a:spcBef>
                <a:spcPts val="0"/>
              </a:spcBef>
              <a:spcAft>
                <a:spcPts val="0"/>
              </a:spcAft>
              <a:buSzPts val="1600"/>
              <a:buChar char="●"/>
            </a:pPr>
            <a:r>
              <a:rPr lang="en" sz="1600"/>
              <a:t>{{username}}</a:t>
            </a:r>
            <a:endParaRPr sz="1600"/>
          </a:p>
          <a:p>
            <a:pPr indent="-330200" lvl="0" marL="457200" rtl="0" algn="l">
              <a:spcBef>
                <a:spcPts val="0"/>
              </a:spcBef>
              <a:spcAft>
                <a:spcPts val="0"/>
              </a:spcAft>
              <a:buSzPts val="1600"/>
              <a:buChar char="●"/>
            </a:pPr>
            <a:r>
              <a:rPr lang="en" sz="1600"/>
              <a:t>console.log(pm.variables.get("variable_key"));</a:t>
            </a:r>
            <a:endParaRPr sz="1600"/>
          </a:p>
          <a:p>
            <a:pPr indent="0" lvl="0" marL="457200" rtl="0" algn="l">
              <a:spcBef>
                <a:spcPts val="0"/>
              </a:spcBef>
              <a:spcAft>
                <a:spcPts val="0"/>
              </a:spcAft>
              <a:buNone/>
            </a:pPr>
            <a:br>
              <a:rPr lang="en" sz="1600"/>
            </a:br>
            <a:r>
              <a:rPr lang="en" sz="1600"/>
              <a:t>Dynamic variables</a:t>
            </a:r>
            <a:endParaRPr sz="1600"/>
          </a:p>
          <a:p>
            <a:pPr indent="-330200" lvl="0" marL="457200" rtl="0" algn="l">
              <a:spcBef>
                <a:spcPts val="0"/>
              </a:spcBef>
              <a:spcAft>
                <a:spcPts val="0"/>
              </a:spcAft>
              <a:buSzPts val="1600"/>
              <a:buChar char="●"/>
            </a:pPr>
            <a:r>
              <a:rPr lang="en" sz="1600"/>
              <a:t>{{$guid}} : A v4 style guid</a:t>
            </a:r>
            <a:endParaRPr sz="1600"/>
          </a:p>
          <a:p>
            <a:pPr indent="-330200" lvl="0" marL="457200" rtl="0" algn="l">
              <a:spcBef>
                <a:spcPts val="0"/>
              </a:spcBef>
              <a:spcAft>
                <a:spcPts val="0"/>
              </a:spcAft>
              <a:buSzPts val="1600"/>
              <a:buChar char="●"/>
            </a:pPr>
            <a:r>
              <a:rPr lang="en" sz="1600"/>
              <a:t>{{$timestamp}}: The current timestamp (Unix timestamp in seconds)</a:t>
            </a:r>
            <a:endParaRPr sz="1600"/>
          </a:p>
          <a:p>
            <a:pPr indent="-330200" lvl="0" marL="457200" rtl="0" algn="l">
              <a:spcBef>
                <a:spcPts val="0"/>
              </a:spcBef>
              <a:spcAft>
                <a:spcPts val="0"/>
              </a:spcAft>
              <a:buSzPts val="1600"/>
              <a:buChar char="●"/>
            </a:pPr>
            <a:r>
              <a:rPr lang="en" sz="1600"/>
              <a:t>{{$randomInt}}: A random integer between 0 and 1000</a:t>
            </a:r>
            <a:endParaRPr sz="1600"/>
          </a:p>
          <a:p>
            <a:pPr indent="0" lvl="0" marL="9144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Scripts in Postman</a:t>
            </a:r>
            <a:endParaRPr b="1" sz="5000">
              <a:solidFill>
                <a:srgbClr val="9900FF"/>
              </a:solidFill>
              <a:latin typeface="Lato"/>
              <a:ea typeface="Lato"/>
              <a:cs typeface="Lato"/>
              <a:sym typeface="Lato"/>
            </a:endParaRPr>
          </a:p>
        </p:txBody>
      </p:sp>
      <p:pic>
        <p:nvPicPr>
          <p:cNvPr id="360" name="Google Shape;360;p5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61" name="Google Shape;361;p54"/>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pic>
        <p:nvPicPr>
          <p:cNvPr id="362" name="Google Shape;362;p54"/>
          <p:cNvPicPr preferRelativeResize="0"/>
          <p:nvPr/>
        </p:nvPicPr>
        <p:blipFill>
          <a:blip r:embed="rId4">
            <a:alphaModFix/>
          </a:blip>
          <a:stretch>
            <a:fillRect/>
          </a:stretch>
        </p:blipFill>
        <p:spPr>
          <a:xfrm>
            <a:off x="485525" y="1427975"/>
            <a:ext cx="7638000" cy="2664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369300" y="136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POSTMAN Test</a:t>
            </a:r>
            <a:endParaRPr b="1" sz="5000">
              <a:solidFill>
                <a:srgbClr val="9900FF"/>
              </a:solidFill>
              <a:latin typeface="Lato"/>
              <a:ea typeface="Lato"/>
              <a:cs typeface="Lato"/>
              <a:sym typeface="Lato"/>
            </a:endParaRPr>
          </a:p>
        </p:txBody>
      </p:sp>
      <p:pic>
        <p:nvPicPr>
          <p:cNvPr id="368" name="Google Shape;368;p5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69" name="Google Shape;369;p55"/>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pic>
        <p:nvPicPr>
          <p:cNvPr id="370" name="Google Shape;370;p55"/>
          <p:cNvPicPr preferRelativeResize="0"/>
          <p:nvPr/>
        </p:nvPicPr>
        <p:blipFill rotWithShape="1">
          <a:blip r:embed="rId4">
            <a:alphaModFix/>
          </a:blip>
          <a:srcRect b="0" l="0" r="39700" t="0"/>
          <a:stretch/>
        </p:blipFill>
        <p:spPr>
          <a:xfrm>
            <a:off x="1736450" y="1686450"/>
            <a:ext cx="5513823" cy="1688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6"/>
          <p:cNvPicPr preferRelativeResize="0"/>
          <p:nvPr/>
        </p:nvPicPr>
        <p:blipFill rotWithShape="1">
          <a:blip r:embed="rId3">
            <a:alphaModFix/>
          </a:blip>
          <a:srcRect b="4415" l="0" r="0" t="0"/>
          <a:stretch/>
        </p:blipFill>
        <p:spPr>
          <a:xfrm>
            <a:off x="267600" y="82300"/>
            <a:ext cx="8326150" cy="46250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444250" y="1845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Break for 15 min</a:t>
            </a:r>
            <a:endParaRPr b="1" sz="5000">
              <a:solidFill>
                <a:srgbClr val="9900FF"/>
              </a:solidFill>
              <a:latin typeface="Lato"/>
              <a:ea typeface="Lato"/>
              <a:cs typeface="Lato"/>
              <a:sym typeface="Lato"/>
            </a:endParaRPr>
          </a:p>
        </p:txBody>
      </p:sp>
      <p:pic>
        <p:nvPicPr>
          <p:cNvPr id="381" name="Google Shape;381;p5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82" name="Google Shape;382;p57"/>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Download WorkBook</a:t>
            </a:r>
            <a:br>
              <a:rPr b="1" lang="en" sz="5000">
                <a:solidFill>
                  <a:srgbClr val="9900FF"/>
                </a:solidFill>
                <a:latin typeface="Lato"/>
                <a:ea typeface="Lato"/>
                <a:cs typeface="Lato"/>
                <a:sym typeface="Lato"/>
              </a:rPr>
            </a:br>
            <a:r>
              <a:rPr b="1" lang="en" sz="4200">
                <a:solidFill>
                  <a:srgbClr val="9900FF"/>
                </a:solidFill>
                <a:latin typeface="Lato"/>
                <a:ea typeface="Lato"/>
                <a:cs typeface="Lato"/>
                <a:sym typeface="Lato"/>
              </a:rPr>
              <a:t>https://apitesting.co/postman-1</a:t>
            </a:r>
            <a:endParaRPr b="1" sz="4200">
              <a:solidFill>
                <a:srgbClr val="9900FF"/>
              </a:solidFill>
              <a:latin typeface="Lato"/>
              <a:ea typeface="Lato"/>
              <a:cs typeface="Lato"/>
              <a:sym typeface="Lato"/>
            </a:endParaRPr>
          </a:p>
        </p:txBody>
      </p:sp>
      <p:pic>
        <p:nvPicPr>
          <p:cNvPr id="388" name="Google Shape;388;p5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Now….important stuff..</a:t>
            </a:r>
            <a:endParaRPr b="1" sz="5000">
              <a:solidFill>
                <a:srgbClr val="9900FF"/>
              </a:solidFill>
              <a:latin typeface="Lato"/>
              <a:ea typeface="Lato"/>
              <a:cs typeface="Lato"/>
              <a:sym typeface="Lato"/>
            </a:endParaRPr>
          </a:p>
        </p:txBody>
      </p:sp>
      <p:pic>
        <p:nvPicPr>
          <p:cNvPr id="394" name="Google Shape;394;p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LIVE CRUD in Postman #1</a:t>
            </a:r>
            <a:endParaRPr b="1" sz="5000">
              <a:solidFill>
                <a:srgbClr val="9900FF"/>
              </a:solidFill>
              <a:latin typeface="Lato"/>
              <a:ea typeface="Lato"/>
              <a:cs typeface="Lato"/>
              <a:sym typeface="Lato"/>
            </a:endParaRPr>
          </a:p>
        </p:txBody>
      </p:sp>
      <p:pic>
        <p:nvPicPr>
          <p:cNvPr id="400" name="Google Shape;400;p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NewMan Basics</a:t>
            </a:r>
            <a:endParaRPr b="1" sz="5000">
              <a:solidFill>
                <a:srgbClr val="9900FF"/>
              </a:solidFill>
              <a:latin typeface="Lato"/>
              <a:ea typeface="Lato"/>
              <a:cs typeface="Lato"/>
              <a:sym typeface="Lato"/>
            </a:endParaRPr>
          </a:p>
        </p:txBody>
      </p:sp>
      <p:pic>
        <p:nvPicPr>
          <p:cNvPr id="406" name="Google Shape;406;p6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46763" y="151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Why API Testing?</a:t>
            </a:r>
            <a:endParaRPr b="1" sz="5000">
              <a:solidFill>
                <a:srgbClr val="9900FF"/>
              </a:solidFill>
              <a:latin typeface="Lato"/>
              <a:ea typeface="Lato"/>
              <a:cs typeface="Lato"/>
              <a:sym typeface="Lato"/>
            </a:endParaRPr>
          </a:p>
        </p:txBody>
      </p:sp>
      <p:pic>
        <p:nvPicPr>
          <p:cNvPr id="86" name="Google Shape;86;p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7" name="Google Shape;87;p17"/>
          <p:cNvSpPr txBox="1"/>
          <p:nvPr/>
        </p:nvSpPr>
        <p:spPr>
          <a:xfrm>
            <a:off x="894225" y="1110975"/>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Millions of Web Apps and Mobile Applications use APIs.</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88" name="Google Shape;88;p17"/>
          <p:cNvPicPr preferRelativeResize="0"/>
          <p:nvPr/>
        </p:nvPicPr>
        <p:blipFill>
          <a:blip r:embed="rId4">
            <a:alphaModFix/>
          </a:blip>
          <a:stretch>
            <a:fillRect/>
          </a:stretch>
        </p:blipFill>
        <p:spPr>
          <a:xfrm>
            <a:off x="2649951" y="1744675"/>
            <a:ext cx="3914224" cy="26132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410450" y="2745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NewMan Commands</a:t>
            </a:r>
            <a:endParaRPr b="1" sz="5000">
              <a:solidFill>
                <a:srgbClr val="9900FF"/>
              </a:solidFill>
              <a:latin typeface="Lato"/>
              <a:ea typeface="Lato"/>
              <a:cs typeface="Lato"/>
              <a:sym typeface="Lato"/>
            </a:endParaRPr>
          </a:p>
        </p:txBody>
      </p:sp>
      <p:pic>
        <p:nvPicPr>
          <p:cNvPr id="412" name="Google Shape;412;p6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13" name="Google Shape;413;p62"/>
          <p:cNvSpPr txBox="1"/>
          <p:nvPr/>
        </p:nvSpPr>
        <p:spPr>
          <a:xfrm>
            <a:off x="921725" y="1275600"/>
            <a:ext cx="7464300" cy="317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npm install -g newman</a:t>
            </a:r>
            <a:br>
              <a:rPr lang="en"/>
            </a:br>
            <a:endParaRPr/>
          </a:p>
          <a:p>
            <a:pPr indent="-317500" lvl="0" marL="457200" rtl="0" algn="l">
              <a:spcBef>
                <a:spcPts val="0"/>
              </a:spcBef>
              <a:spcAft>
                <a:spcPts val="0"/>
              </a:spcAft>
              <a:buSzPts val="1400"/>
              <a:buChar char="●"/>
            </a:pPr>
            <a:r>
              <a:rPr lang="en"/>
              <a:t>newman run -h</a:t>
            </a:r>
            <a:br>
              <a:rPr lang="en"/>
            </a:br>
            <a:endParaRPr/>
          </a:p>
          <a:p>
            <a:pPr indent="-317500" lvl="0" marL="457200" rtl="0" algn="l">
              <a:spcBef>
                <a:spcPts val="0"/>
              </a:spcBef>
              <a:spcAft>
                <a:spcPts val="0"/>
              </a:spcAft>
              <a:buSzPts val="1400"/>
              <a:buChar char="●"/>
            </a:pPr>
            <a:r>
              <a:rPr lang="en"/>
              <a:t>Run collection - </a:t>
            </a:r>
            <a:br>
              <a:rPr lang="en"/>
            </a:br>
            <a:r>
              <a:rPr b="1" lang="en"/>
              <a:t>newman run mycollection.json</a:t>
            </a:r>
            <a:endParaRPr b="1"/>
          </a:p>
          <a:p>
            <a:pPr indent="-317500" lvl="0" marL="457200" rtl="0" algn="l">
              <a:spcBef>
                <a:spcPts val="0"/>
              </a:spcBef>
              <a:spcAft>
                <a:spcPts val="0"/>
              </a:spcAft>
              <a:buSzPts val="1400"/>
              <a:buChar char="●"/>
            </a:pPr>
            <a:r>
              <a:rPr lang="en"/>
              <a:t>Run Collection with Env - </a:t>
            </a:r>
            <a:br>
              <a:rPr lang="en"/>
            </a:br>
            <a:r>
              <a:rPr b="1" lang="en"/>
              <a:t>newman run https://www.postman.com/collections/cb208e7e64056f5294e5 -e dev_environment.json</a:t>
            </a:r>
            <a:endParaRPr b="1"/>
          </a:p>
          <a:p>
            <a:pPr indent="-317500" lvl="0" marL="457200" rtl="0" algn="l">
              <a:spcBef>
                <a:spcPts val="0"/>
              </a:spcBef>
              <a:spcAft>
                <a:spcPts val="0"/>
              </a:spcAft>
              <a:buSzPts val="1400"/>
              <a:buChar char="●"/>
            </a:pPr>
            <a:r>
              <a:rPr b="1" lang="en"/>
              <a:t>-</a:t>
            </a:r>
            <a:r>
              <a:rPr lang="en"/>
              <a:t>e - environment, -g global , -d for iteration, --f folder, -n 3 iteration count.</a:t>
            </a:r>
            <a:br>
              <a:rPr lang="en"/>
            </a:br>
            <a:endParaRPr/>
          </a:p>
          <a:p>
            <a:pPr indent="-317500" lvl="0" marL="457200" rtl="0" algn="l">
              <a:spcBef>
                <a:spcPts val="0"/>
              </a:spcBef>
              <a:spcAft>
                <a:spcPts val="0"/>
              </a:spcAft>
              <a:buSzPts val="1400"/>
              <a:buChar char="●"/>
            </a:pPr>
            <a:r>
              <a:rPr lang="en"/>
              <a:t>--delay-request [number] , --timeout-request</a:t>
            </a:r>
            <a:endParaRPr/>
          </a:p>
          <a:p>
            <a:pPr indent="-317500" lvl="0" marL="457200" rtl="0" algn="l">
              <a:spcBef>
                <a:spcPts val="0"/>
              </a:spcBef>
              <a:spcAft>
                <a:spcPts val="0"/>
              </a:spcAft>
              <a:buSzPts val="1400"/>
              <a:buChar char="●"/>
            </a:pPr>
            <a:r>
              <a:rPr lang="en"/>
              <a:t>--bail	 - Stop if any test fails</a:t>
            </a:r>
            <a:endParaRPr/>
          </a:p>
          <a:p>
            <a:pPr indent="-317500" lvl="0" marL="457200" rtl="0" algn="l">
              <a:spcBef>
                <a:spcPts val="0"/>
              </a:spcBef>
              <a:spcAft>
                <a:spcPts val="0"/>
              </a:spcAft>
              <a:buSzPts val="1400"/>
              <a:buChar char="●"/>
            </a:pPr>
            <a:r>
              <a:rPr lang="en"/>
              <a:t>-k for insecure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410450" y="2745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NewMan Reports</a:t>
            </a:r>
            <a:endParaRPr b="1" sz="5000">
              <a:solidFill>
                <a:srgbClr val="9900FF"/>
              </a:solidFill>
              <a:latin typeface="Lato"/>
              <a:ea typeface="Lato"/>
              <a:cs typeface="Lato"/>
              <a:sym typeface="Lato"/>
            </a:endParaRPr>
          </a:p>
        </p:txBody>
      </p:sp>
      <p:pic>
        <p:nvPicPr>
          <p:cNvPr id="419" name="Google Shape;419;p6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20" name="Google Shape;420;p63"/>
          <p:cNvSpPr txBox="1"/>
          <p:nvPr/>
        </p:nvSpPr>
        <p:spPr>
          <a:xfrm>
            <a:off x="921725" y="1275600"/>
            <a:ext cx="7464300" cy="3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Newman-reporter-htmlextra</a:t>
            </a:r>
            <a:br>
              <a:rPr lang="en" sz="1800"/>
            </a:br>
            <a:r>
              <a:rPr lang="en" sz="1800"/>
              <a:t>- newman run collection.json -r htmlextra</a:t>
            </a:r>
            <a:br>
              <a:rPr lang="en" sz="1800"/>
            </a:br>
            <a:r>
              <a:rPr lang="en" sz="1800"/>
              <a:t>- https://github.com/DannyDainton/newman-reporter-htmlextra</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4"/>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JSON Schema</a:t>
            </a:r>
            <a:endParaRPr b="1" sz="5000">
              <a:solidFill>
                <a:srgbClr val="9900FF"/>
              </a:solidFill>
              <a:latin typeface="Lato"/>
              <a:ea typeface="Lato"/>
              <a:cs typeface="Lato"/>
              <a:sym typeface="Lato"/>
            </a:endParaRPr>
          </a:p>
        </p:txBody>
      </p:sp>
      <p:pic>
        <p:nvPicPr>
          <p:cNvPr id="426" name="Google Shape;426;p6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27" name="Google Shape;427;p64"/>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666666"/>
                </a:solidFill>
                <a:latin typeface="Lato"/>
                <a:ea typeface="Lato"/>
                <a:cs typeface="Lato"/>
                <a:sym typeface="Lato"/>
              </a:rPr>
              <a:t>Validate JSON documents.</a:t>
            </a:r>
            <a:endParaRPr b="1" sz="2400">
              <a:solidFill>
                <a:srgbClr val="666666"/>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JSON Schema</a:t>
            </a:r>
            <a:endParaRPr b="1" sz="5000">
              <a:solidFill>
                <a:srgbClr val="9900FF"/>
              </a:solidFill>
              <a:latin typeface="Lato"/>
              <a:ea typeface="Lato"/>
              <a:cs typeface="Lato"/>
              <a:sym typeface="Lato"/>
            </a:endParaRPr>
          </a:p>
        </p:txBody>
      </p:sp>
      <p:pic>
        <p:nvPicPr>
          <p:cNvPr id="433" name="Google Shape;433;p6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34" name="Google Shape;434;p65"/>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 "type": "string" }</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 "$schema": "http://json-schema.org/schema#" }</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"minLength": 2,</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 "maxLength": 3</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a:t>
            </a:r>
            <a:r>
              <a:rPr b="1" lang="en" sz="1500">
                <a:solidFill>
                  <a:srgbClr val="666666"/>
                </a:solidFill>
                <a:latin typeface="Lato"/>
                <a:ea typeface="Lato"/>
                <a:cs typeface="Lato"/>
                <a:sym typeface="Lato"/>
              </a:rPr>
              <a:t>pattern</a:t>
            </a:r>
            <a:r>
              <a:rPr b="1" lang="en" sz="1500">
                <a:solidFill>
                  <a:srgbClr val="666666"/>
                </a:solidFill>
                <a:latin typeface="Lato"/>
                <a:ea typeface="Lato"/>
                <a:cs typeface="Lato"/>
                <a:sym typeface="Lato"/>
              </a:rPr>
              <a:t>": "^(\\([0-9]{3}\\))?[0-9]{3}-[0-9]{4}$"</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Properties</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Required</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items</a:t>
            </a:r>
            <a:endParaRPr b="1" sz="15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1500">
              <a:solidFill>
                <a:srgbClr val="666666"/>
              </a:solidFill>
              <a:latin typeface="Lato"/>
              <a:ea typeface="Lato"/>
              <a:cs typeface="Lato"/>
              <a:sym typeface="Lato"/>
            </a:endParaRPr>
          </a:p>
          <a:p>
            <a:pPr indent="0" lvl="0" marL="0" rtl="0" algn="l">
              <a:lnSpc>
                <a:spcPct val="150000"/>
              </a:lnSpc>
              <a:spcBef>
                <a:spcPts val="0"/>
              </a:spcBef>
              <a:spcAft>
                <a:spcPts val="0"/>
              </a:spcAft>
              <a:buNone/>
            </a:pPr>
            <a:r>
              <a:t/>
            </a:r>
            <a:endParaRPr b="1" sz="1500">
              <a:solidFill>
                <a:srgbClr val="666666"/>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JSON Schema</a:t>
            </a:r>
            <a:endParaRPr b="1" sz="5000">
              <a:solidFill>
                <a:srgbClr val="9900FF"/>
              </a:solidFill>
              <a:latin typeface="Lato"/>
              <a:ea typeface="Lato"/>
              <a:cs typeface="Lato"/>
              <a:sym typeface="Lato"/>
            </a:endParaRPr>
          </a:p>
        </p:txBody>
      </p:sp>
      <p:pic>
        <p:nvPicPr>
          <p:cNvPr id="440" name="Google Shape;440;p6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41" name="Google Shape;441;p66"/>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500" u="sng">
                <a:solidFill>
                  <a:schemeClr val="hlink"/>
                </a:solidFill>
                <a:latin typeface="Lato"/>
                <a:ea typeface="Lato"/>
                <a:cs typeface="Lato"/>
                <a:sym typeface="Lato"/>
                <a:hlinkClick r:id="rId4"/>
              </a:rPr>
              <a:t>https://www.jsonschemavalidator.net/</a:t>
            </a:r>
            <a:endParaRPr b="1" sz="2500">
              <a:solidFill>
                <a:srgbClr val="666666"/>
              </a:solidFill>
              <a:latin typeface="Lato"/>
              <a:ea typeface="Lato"/>
              <a:cs typeface="Lato"/>
              <a:sym typeface="Lato"/>
            </a:endParaRPr>
          </a:p>
          <a:p>
            <a:pPr indent="0" lvl="0" marL="0" rtl="0" algn="l">
              <a:lnSpc>
                <a:spcPct val="150000"/>
              </a:lnSpc>
              <a:spcBef>
                <a:spcPts val="0"/>
              </a:spcBef>
              <a:spcAft>
                <a:spcPts val="0"/>
              </a:spcAft>
              <a:buNone/>
            </a:pPr>
            <a:r>
              <a:rPr b="1" lang="en" sz="2500" u="sng">
                <a:solidFill>
                  <a:schemeClr val="hlink"/>
                </a:solidFill>
                <a:latin typeface="Lato"/>
                <a:ea typeface="Lato"/>
                <a:cs typeface="Lato"/>
                <a:sym typeface="Lato"/>
                <a:hlinkClick r:id="rId5"/>
              </a:rPr>
              <a:t>https://www.jsonschemavalidator.net/s/hG6wNqk4</a:t>
            </a:r>
            <a:endParaRPr b="1" sz="2500">
              <a:solidFill>
                <a:srgbClr val="666666"/>
              </a:solidFill>
              <a:latin typeface="Lato"/>
              <a:ea typeface="Lato"/>
              <a:cs typeface="Lato"/>
              <a:sym typeface="Lato"/>
            </a:endParaRPr>
          </a:p>
          <a:p>
            <a:pPr indent="0" lvl="0" marL="0" rtl="0" algn="l">
              <a:lnSpc>
                <a:spcPct val="150000"/>
              </a:lnSpc>
              <a:spcBef>
                <a:spcPts val="0"/>
              </a:spcBef>
              <a:spcAft>
                <a:spcPts val="0"/>
              </a:spcAft>
              <a:buNone/>
            </a:pPr>
            <a:r>
              <a:rPr b="1" lang="en" sz="2500" u="sng">
                <a:solidFill>
                  <a:schemeClr val="hlink"/>
                </a:solidFill>
                <a:latin typeface="Lato"/>
                <a:ea typeface="Lato"/>
                <a:cs typeface="Lato"/>
                <a:sym typeface="Lato"/>
                <a:hlinkClick r:id="rId6"/>
              </a:rPr>
              <a:t>https://ajv.js.org/keywords.html</a:t>
            </a:r>
            <a:endParaRPr b="1" sz="2500">
              <a:solidFill>
                <a:srgbClr val="666666"/>
              </a:solidFill>
              <a:latin typeface="Lato"/>
              <a:ea typeface="Lato"/>
              <a:cs typeface="Lato"/>
              <a:sym typeface="Lato"/>
            </a:endParaRPr>
          </a:p>
          <a:p>
            <a:pPr indent="0" lvl="0" marL="0" rtl="0" algn="l">
              <a:lnSpc>
                <a:spcPct val="150000"/>
              </a:lnSpc>
              <a:spcBef>
                <a:spcPts val="0"/>
              </a:spcBef>
              <a:spcAft>
                <a:spcPts val="0"/>
              </a:spcAft>
              <a:buNone/>
            </a:pPr>
            <a:r>
              <a:t/>
            </a:r>
            <a:endParaRPr b="1" sz="2500">
              <a:solidFill>
                <a:srgbClr val="666666"/>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CI/CD</a:t>
            </a:r>
            <a:endParaRPr b="1" sz="5000">
              <a:solidFill>
                <a:srgbClr val="9900FF"/>
              </a:solidFill>
              <a:latin typeface="Lato"/>
              <a:ea typeface="Lato"/>
              <a:cs typeface="Lato"/>
              <a:sym typeface="Lato"/>
            </a:endParaRPr>
          </a:p>
        </p:txBody>
      </p:sp>
      <p:pic>
        <p:nvPicPr>
          <p:cNvPr id="447" name="Google Shape;447;p6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48" name="Google Shape;448;p67"/>
          <p:cNvSpPr txBox="1"/>
          <p:nvPr/>
        </p:nvSpPr>
        <p:spPr>
          <a:xfrm>
            <a:off x="321600" y="1314050"/>
            <a:ext cx="7604100" cy="16458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Install jenkins</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Install plugins-nodejs, html publisher</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Install newman packages in tool config- newman newman-reporter-html newman-reporter-htmlextra</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Configure nodejs in jenkins job</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Fix css display issue by running this in script console -System.setProperty("hudson.model.DirectoryBrowserSupport.CSP", "default-src 'self' 'unsafe-inline' 'unsafe-eval'; img-src 'self' 'unsafe-inline' data:;")</a:t>
            </a:r>
            <a:endParaRPr b="1" sz="1500">
              <a:solidFill>
                <a:srgbClr val="666666"/>
              </a:solidFill>
              <a:latin typeface="Lato"/>
              <a:ea typeface="Lato"/>
              <a:cs typeface="Lato"/>
              <a:sym typeface="Lato"/>
            </a:endParaRPr>
          </a:p>
          <a:p>
            <a:pPr indent="-323850" lvl="0" marL="457200" rtl="0" algn="l">
              <a:lnSpc>
                <a:spcPct val="150000"/>
              </a:lnSpc>
              <a:spcBef>
                <a:spcPts val="0"/>
              </a:spcBef>
              <a:spcAft>
                <a:spcPts val="0"/>
              </a:spcAft>
              <a:buClr>
                <a:srgbClr val="666666"/>
              </a:buClr>
              <a:buSzPts val="1500"/>
              <a:buFont typeface="Lato"/>
              <a:buChar char="●"/>
            </a:pPr>
            <a:r>
              <a:rPr b="1" lang="en" sz="1500">
                <a:solidFill>
                  <a:srgbClr val="666666"/>
                </a:solidFill>
                <a:latin typeface="Lato"/>
                <a:ea typeface="Lato"/>
                <a:cs typeface="Lato"/>
                <a:sym typeface="Lato"/>
              </a:rPr>
              <a:t>Fix unicode issue by adding  --disable-unicode flag</a:t>
            </a:r>
            <a:endParaRPr b="1" sz="1500">
              <a:solidFill>
                <a:srgbClr val="666666"/>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8"/>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CI/CD</a:t>
            </a:r>
            <a:endParaRPr b="1" sz="5000">
              <a:solidFill>
                <a:srgbClr val="9900FF"/>
              </a:solidFill>
              <a:latin typeface="Lato"/>
              <a:ea typeface="Lato"/>
              <a:cs typeface="Lato"/>
              <a:sym typeface="Lato"/>
            </a:endParaRPr>
          </a:p>
        </p:txBody>
      </p:sp>
      <p:pic>
        <p:nvPicPr>
          <p:cNvPr id="454" name="Google Shape;454;p6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55" name="Google Shape;455;p68"/>
          <p:cNvSpPr txBox="1"/>
          <p:nvPr/>
        </p:nvSpPr>
        <p:spPr>
          <a:xfrm>
            <a:off x="321600" y="1314050"/>
            <a:ext cx="7604100" cy="1645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a:solidFill>
                <a:srgbClr val="666666"/>
              </a:solidFill>
              <a:latin typeface="Lato"/>
              <a:ea typeface="Lato"/>
              <a:cs typeface="Lato"/>
              <a:sym typeface="Lato"/>
            </a:endParaRPr>
          </a:p>
          <a:p>
            <a:pPr indent="-317500" lvl="0" marL="457200" rtl="0" algn="l">
              <a:lnSpc>
                <a:spcPct val="150000"/>
              </a:lnSpc>
              <a:spcBef>
                <a:spcPts val="0"/>
              </a:spcBef>
              <a:spcAft>
                <a:spcPts val="0"/>
              </a:spcAft>
              <a:buClr>
                <a:srgbClr val="666666"/>
              </a:buClr>
              <a:buSzPts val="1400"/>
              <a:buFont typeface="Lato"/>
              <a:buChar char="●"/>
            </a:pPr>
            <a:r>
              <a:rPr b="1" lang="en">
                <a:solidFill>
                  <a:srgbClr val="666666"/>
                </a:solidFill>
                <a:latin typeface="Lato"/>
                <a:ea typeface="Lato"/>
                <a:cs typeface="Lato"/>
                <a:sym typeface="Lato"/>
              </a:rPr>
              <a:t>Configure email from global config, make sure email is not having 2 step verification and secure apps settings on gmail account is turned off -https://myaccount.google.com/u/2/lesssecureapps</a:t>
            </a:r>
            <a:endParaRPr b="1">
              <a:solidFill>
                <a:srgbClr val="666666"/>
              </a:solidFill>
              <a:latin typeface="Lato"/>
              <a:ea typeface="Lato"/>
              <a:cs typeface="Lato"/>
              <a:sym typeface="Lato"/>
            </a:endParaRPr>
          </a:p>
          <a:p>
            <a:pPr indent="-317500" lvl="0" marL="457200" rtl="0" algn="l">
              <a:lnSpc>
                <a:spcPct val="150000"/>
              </a:lnSpc>
              <a:spcBef>
                <a:spcPts val="0"/>
              </a:spcBef>
              <a:spcAft>
                <a:spcPts val="0"/>
              </a:spcAft>
              <a:buClr>
                <a:srgbClr val="666666"/>
              </a:buClr>
              <a:buSzPts val="1400"/>
              <a:buFont typeface="Lato"/>
              <a:buChar char="●"/>
            </a:pPr>
            <a:r>
              <a:rPr b="1" lang="en">
                <a:solidFill>
                  <a:srgbClr val="666666"/>
                </a:solidFill>
                <a:latin typeface="Lato"/>
                <a:ea typeface="Lato"/>
                <a:cs typeface="Lato"/>
                <a:sym typeface="Lato"/>
              </a:rPr>
              <a:t>Run collection- newman run https://www.getpostman.com/collections/9d8ab00a0ed603dc6a1c --global-var baseurl="https://api-staging-builder.engineer.ai/" --disable-unicode --reporters cli,junit,html,htmlextra --reporter-html-export newman/htmlreport.html --reporter-htmlextra-export newman/graphicalreport.html --reporter-htmlextra-title "API Automation Suite Report"</a:t>
            </a:r>
            <a:endParaRPr b="1">
              <a:solidFill>
                <a:srgbClr val="666666"/>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Docker Demo</a:t>
            </a:r>
            <a:endParaRPr b="1" sz="5000">
              <a:solidFill>
                <a:srgbClr val="9900FF"/>
              </a:solidFill>
              <a:latin typeface="Lato"/>
              <a:ea typeface="Lato"/>
              <a:cs typeface="Lato"/>
              <a:sym typeface="Lato"/>
            </a:endParaRPr>
          </a:p>
        </p:txBody>
      </p:sp>
      <p:pic>
        <p:nvPicPr>
          <p:cNvPr id="461" name="Google Shape;461;p6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62" name="Google Shape;462;p69"/>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2500">
                <a:solidFill>
                  <a:srgbClr val="666666"/>
                </a:solidFill>
                <a:latin typeface="Lato"/>
                <a:ea typeface="Lato"/>
                <a:cs typeface="Lato"/>
                <a:sym typeface="Lato"/>
              </a:rPr>
              <a:t>Install docker- sudo apt  install docker.io</a:t>
            </a:r>
            <a:endParaRPr b="1" sz="2500">
              <a:solidFill>
                <a:srgbClr val="666666"/>
              </a:solidFill>
              <a:latin typeface="Lato"/>
              <a:ea typeface="Lato"/>
              <a:cs typeface="Lato"/>
              <a:sym typeface="Lato"/>
            </a:endParaRPr>
          </a:p>
          <a:p>
            <a:pPr indent="0" lvl="0" marL="457200" rtl="0" algn="l">
              <a:lnSpc>
                <a:spcPct val="150000"/>
              </a:lnSpc>
              <a:spcBef>
                <a:spcPts val="0"/>
              </a:spcBef>
              <a:spcAft>
                <a:spcPts val="0"/>
              </a:spcAft>
              <a:buNone/>
            </a:pPr>
            <a:r>
              <a:rPr b="1" lang="en" sz="2500">
                <a:solidFill>
                  <a:srgbClr val="666666"/>
                </a:solidFill>
                <a:latin typeface="Lato"/>
                <a:ea typeface="Lato"/>
                <a:cs typeface="Lato"/>
                <a:sym typeface="Lato"/>
              </a:rPr>
              <a:t>Verify docker is installed- docker -v</a:t>
            </a:r>
            <a:endParaRPr b="1" sz="2500">
              <a:solidFill>
                <a:srgbClr val="666666"/>
              </a:solidFill>
              <a:latin typeface="Lato"/>
              <a:ea typeface="Lato"/>
              <a:cs typeface="Lato"/>
              <a:sym typeface="Lato"/>
            </a:endParaRPr>
          </a:p>
          <a:p>
            <a:pPr indent="0" lvl="0" marL="457200" rtl="0" algn="l">
              <a:lnSpc>
                <a:spcPct val="150000"/>
              </a:lnSpc>
              <a:spcBef>
                <a:spcPts val="0"/>
              </a:spcBef>
              <a:spcAft>
                <a:spcPts val="0"/>
              </a:spcAft>
              <a:buNone/>
            </a:pPr>
            <a:r>
              <a:rPr b="1" lang="en" sz="2500">
                <a:solidFill>
                  <a:srgbClr val="666666"/>
                </a:solidFill>
                <a:latin typeface="Lato"/>
                <a:ea typeface="Lato"/>
                <a:cs typeface="Lato"/>
                <a:sym typeface="Lato"/>
              </a:rPr>
              <a:t>Pull newman image -</a:t>
            </a:r>
            <a:r>
              <a:rPr lang="en"/>
              <a:t>$ sudo docker pull postman/newman;</a:t>
            </a:r>
            <a:endParaRPr/>
          </a:p>
          <a:p>
            <a:pPr indent="0" lvl="0" marL="457200" rtl="0" algn="l">
              <a:lnSpc>
                <a:spcPct val="150000"/>
              </a:lnSpc>
              <a:spcBef>
                <a:spcPts val="0"/>
              </a:spcBef>
              <a:spcAft>
                <a:spcPts val="0"/>
              </a:spcAft>
              <a:buNone/>
            </a:pPr>
            <a:r>
              <a:rPr lang="en" sz="2500">
                <a:latin typeface="Bree Serif"/>
                <a:ea typeface="Bree Serif"/>
                <a:cs typeface="Bree Serif"/>
                <a:sym typeface="Bree Serif"/>
              </a:rPr>
              <a:t>Run Collection-</a:t>
            </a:r>
            <a:endParaRPr sz="2500">
              <a:latin typeface="Bree Serif"/>
              <a:ea typeface="Bree Serif"/>
              <a:cs typeface="Bree Serif"/>
              <a:sym typeface="Bree Serif"/>
            </a:endParaRPr>
          </a:p>
          <a:p>
            <a:pPr indent="0" lvl="0" marL="0" rtl="0" algn="l">
              <a:spcBef>
                <a:spcPts val="0"/>
              </a:spcBef>
              <a:spcAft>
                <a:spcPts val="0"/>
              </a:spcAft>
              <a:buNone/>
            </a:pPr>
            <a:r>
              <a:rPr lang="en"/>
              <a:t>docker run -t postman/newman run "https://www.postman.com/collections/8a0c9bc08f062d12dcda"</a:t>
            </a:r>
            <a:endParaRPr/>
          </a:p>
          <a:p>
            <a:pPr indent="0" lvl="0" marL="457200" rtl="0" algn="l">
              <a:lnSpc>
                <a:spcPct val="150000"/>
              </a:lnSpc>
              <a:spcBef>
                <a:spcPts val="0"/>
              </a:spcBef>
              <a:spcAft>
                <a:spcPts val="0"/>
              </a:spcAft>
              <a:buNone/>
            </a:pPr>
            <a:r>
              <a:t/>
            </a:r>
            <a:endParaRPr b="1" sz="2500">
              <a:solidFill>
                <a:srgbClr val="666666"/>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311700" y="5213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9900FF"/>
                </a:solidFill>
              </a:rPr>
              <a:t>QnA</a:t>
            </a:r>
            <a:endParaRPr b="1" sz="6000">
              <a:solidFill>
                <a:srgbClr val="9900FF"/>
              </a:solidFill>
            </a:endParaRPr>
          </a:p>
        </p:txBody>
      </p:sp>
      <p:sp>
        <p:nvSpPr>
          <p:cNvPr id="468" name="Google Shape;468;p70"/>
          <p:cNvSpPr txBox="1"/>
          <p:nvPr/>
        </p:nvSpPr>
        <p:spPr>
          <a:xfrm>
            <a:off x="727375" y="1151650"/>
            <a:ext cx="7494000" cy="31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434343"/>
                </a:solidFill>
              </a:rPr>
              <a:t>Go to link -</a:t>
            </a:r>
            <a:endParaRPr b="1" sz="1900">
              <a:solidFill>
                <a:srgbClr val="434343"/>
              </a:solidFill>
            </a:endParaRPr>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u="sng">
                <a:solidFill>
                  <a:schemeClr val="hlink"/>
                </a:solidFill>
                <a:hlinkClick r:id="rId3"/>
              </a:rPr>
              <a:t>https://forms.gle/48eEPDsfxBNtDHRs5</a:t>
            </a:r>
            <a:endParaRPr b="1" sz="1900"/>
          </a:p>
          <a:p>
            <a:pPr indent="0" lvl="0" marL="0" rtl="0" algn="l">
              <a:spcBef>
                <a:spcPts val="0"/>
              </a:spcBef>
              <a:spcAft>
                <a:spcPts val="0"/>
              </a:spcAft>
              <a:buNone/>
            </a:pPr>
            <a:r>
              <a:t/>
            </a:r>
            <a:endParaRPr b="1" sz="1900"/>
          </a:p>
        </p:txBody>
      </p:sp>
      <p:pic>
        <p:nvPicPr>
          <p:cNvPr descr="This timer counts down silently until it reaches 0:00, then a police siren sounds to alert you that time is up." id="469" name="Google Shape;469;p70" title="5 Minute Timer">
            <a:hlinkClick r:id="rId4"/>
          </p:cNvPr>
          <p:cNvPicPr preferRelativeResize="0"/>
          <p:nvPr/>
        </p:nvPicPr>
        <p:blipFill>
          <a:blip r:embed="rId5">
            <a:alphaModFix/>
          </a:blip>
          <a:stretch>
            <a:fillRect/>
          </a:stretch>
        </p:blipFill>
        <p:spPr>
          <a:xfrm>
            <a:off x="2736275" y="2292500"/>
            <a:ext cx="3091300" cy="2318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1"/>
          <p:cNvSpPr txBox="1"/>
          <p:nvPr>
            <p:ph type="title"/>
          </p:nvPr>
        </p:nvSpPr>
        <p:spPr>
          <a:xfrm>
            <a:off x="380975" y="278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9900FF"/>
                </a:solidFill>
              </a:rPr>
              <a:t>Feedback</a:t>
            </a:r>
            <a:endParaRPr b="1" sz="6000">
              <a:solidFill>
                <a:srgbClr val="9900FF"/>
              </a:solidFill>
            </a:endParaRPr>
          </a:p>
        </p:txBody>
      </p:sp>
      <p:sp>
        <p:nvSpPr>
          <p:cNvPr id="475" name="Google Shape;475;p71"/>
          <p:cNvSpPr txBox="1"/>
          <p:nvPr/>
        </p:nvSpPr>
        <p:spPr>
          <a:xfrm>
            <a:off x="1399875" y="1411275"/>
            <a:ext cx="6838800" cy="26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rPr>
              <a:t>Go to Facebook  -</a:t>
            </a:r>
            <a:endParaRPr b="1">
              <a:solidFill>
                <a:srgbClr val="434343"/>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u="sng">
                <a:solidFill>
                  <a:schemeClr val="hlink"/>
                </a:solidFill>
                <a:hlinkClick r:id="rId3"/>
              </a:rPr>
              <a:t>https://www.facebook.com/groups/thetestingacademy/</a:t>
            </a:r>
            <a:endParaRPr b="1"/>
          </a:p>
          <a:p>
            <a:pPr indent="0" lvl="0" marL="0" rtl="0" algn="l">
              <a:spcBef>
                <a:spcPts val="0"/>
              </a:spcBef>
              <a:spcAft>
                <a:spcPts val="0"/>
              </a:spcAft>
              <a:buNone/>
            </a:pPr>
            <a:r>
              <a:t/>
            </a:r>
            <a:endParaRPr b="1"/>
          </a:p>
        </p:txBody>
      </p:sp>
      <p:pic>
        <p:nvPicPr>
          <p:cNvPr descr="This timer counts down silently until it reaches 0:00, then a police siren sounds to alert you that time is up." id="476" name="Google Shape;476;p71" title="5 Minute Timer">
            <a:hlinkClick r:id="rId4"/>
          </p:cNvPr>
          <p:cNvPicPr preferRelativeResize="0"/>
          <p:nvPr/>
        </p:nvPicPr>
        <p:blipFill>
          <a:blip r:embed="rId5">
            <a:alphaModFix/>
          </a:blip>
          <a:stretch>
            <a:fillRect/>
          </a:stretch>
        </p:blipFill>
        <p:spPr>
          <a:xfrm>
            <a:off x="2799775" y="2483025"/>
            <a:ext cx="2819975" cy="211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Why API Testing?</a:t>
            </a:r>
            <a:endParaRPr b="1" sz="5000">
              <a:solidFill>
                <a:srgbClr val="9900FF"/>
              </a:solidFill>
              <a:latin typeface="Lato"/>
              <a:ea typeface="Lato"/>
              <a:cs typeface="Lato"/>
              <a:sym typeface="Lato"/>
            </a:endParaRPr>
          </a:p>
        </p:txBody>
      </p:sp>
      <p:pic>
        <p:nvPicPr>
          <p:cNvPr id="94" name="Google Shape;94;p1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95" name="Google Shape;95;p18"/>
          <p:cNvSpPr txBox="1"/>
          <p:nvPr/>
        </p:nvSpPr>
        <p:spPr>
          <a:xfrm>
            <a:off x="559625" y="1165038"/>
            <a:ext cx="7604100" cy="440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MicroServices Architecture.</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96" name="Google Shape;96;p18"/>
          <p:cNvPicPr preferRelativeResize="0"/>
          <p:nvPr/>
        </p:nvPicPr>
        <p:blipFill>
          <a:blip r:embed="rId4">
            <a:alphaModFix/>
          </a:blip>
          <a:stretch>
            <a:fillRect/>
          </a:stretch>
        </p:blipFill>
        <p:spPr>
          <a:xfrm>
            <a:off x="1799450" y="1728225"/>
            <a:ext cx="5357451" cy="287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Microservices</a:t>
            </a:r>
            <a:endParaRPr b="1" sz="5000">
              <a:solidFill>
                <a:srgbClr val="9900FF"/>
              </a:solidFill>
              <a:latin typeface="Lato"/>
              <a:ea typeface="Lato"/>
              <a:cs typeface="Lato"/>
              <a:sym typeface="Lato"/>
            </a:endParaRPr>
          </a:p>
        </p:txBody>
      </p:sp>
      <p:pic>
        <p:nvPicPr>
          <p:cNvPr id="102" name="Google Shape;102;p1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3" name="Google Shape;103;p19"/>
          <p:cNvSpPr txBox="1"/>
          <p:nvPr/>
        </p:nvSpPr>
        <p:spPr>
          <a:xfrm>
            <a:off x="559625" y="1165038"/>
            <a:ext cx="7604100" cy="44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666666"/>
                </a:solidFill>
                <a:latin typeface="Lato"/>
                <a:ea typeface="Lato"/>
                <a:cs typeface="Lato"/>
                <a:sym typeface="Lato"/>
              </a:rPr>
              <a:t>Architectural style that structures an application as a collection of services</a:t>
            </a:r>
            <a:endParaRPr b="1" sz="2000">
              <a:solidFill>
                <a:srgbClr val="666666"/>
              </a:solidFill>
              <a:latin typeface="Lato"/>
              <a:ea typeface="Lato"/>
              <a:cs typeface="Lato"/>
              <a:sym typeface="Lato"/>
            </a:endParaRPr>
          </a:p>
        </p:txBody>
      </p:sp>
      <p:sp>
        <p:nvSpPr>
          <p:cNvPr id="104" name="Google Shape;104;p19"/>
          <p:cNvSpPr txBox="1"/>
          <p:nvPr/>
        </p:nvSpPr>
        <p:spPr>
          <a:xfrm>
            <a:off x="816700" y="2300175"/>
            <a:ext cx="7114500" cy="1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Highly maintainable and testable</a:t>
            </a:r>
            <a:endParaRPr sz="1600"/>
          </a:p>
          <a:p>
            <a:pPr indent="-330200" lvl="0" marL="457200" rtl="0" algn="l">
              <a:spcBef>
                <a:spcPts val="0"/>
              </a:spcBef>
              <a:spcAft>
                <a:spcPts val="0"/>
              </a:spcAft>
              <a:buSzPts val="1600"/>
              <a:buChar char="●"/>
            </a:pPr>
            <a:r>
              <a:rPr lang="en" sz="1600"/>
              <a:t>Loosely coupled</a:t>
            </a:r>
            <a:endParaRPr sz="1600"/>
          </a:p>
          <a:p>
            <a:pPr indent="-330200" lvl="0" marL="457200" rtl="0" algn="l">
              <a:spcBef>
                <a:spcPts val="0"/>
              </a:spcBef>
              <a:spcAft>
                <a:spcPts val="0"/>
              </a:spcAft>
              <a:buSzPts val="1600"/>
              <a:buChar char="●"/>
            </a:pPr>
            <a:r>
              <a:rPr lang="en" sz="1600"/>
              <a:t>Independently deployable</a:t>
            </a:r>
            <a:endParaRPr sz="1600"/>
          </a:p>
          <a:p>
            <a:pPr indent="-330200" lvl="0" marL="457200" rtl="0" algn="l">
              <a:spcBef>
                <a:spcPts val="0"/>
              </a:spcBef>
              <a:spcAft>
                <a:spcPts val="0"/>
              </a:spcAft>
              <a:buSzPts val="1600"/>
              <a:buChar char="●"/>
            </a:pPr>
            <a:r>
              <a:rPr lang="en" sz="1600"/>
              <a:t>Organized around business capabilities</a:t>
            </a:r>
            <a:endParaRPr sz="1600"/>
          </a:p>
          <a:p>
            <a:pPr indent="-330200" lvl="0" marL="457200" rtl="0" algn="l">
              <a:spcBef>
                <a:spcPts val="0"/>
              </a:spcBef>
              <a:spcAft>
                <a:spcPts val="0"/>
              </a:spcAft>
              <a:buSzPts val="1600"/>
              <a:buChar char="●"/>
            </a:pPr>
            <a:r>
              <a:rPr lang="en" sz="1600"/>
              <a:t>Owned by a small team</a:t>
            </a:r>
            <a:br>
              <a:rPr lang="en" sz="1600"/>
            </a:br>
            <a:br>
              <a:rPr lang="en" sz="1600"/>
            </a:br>
            <a:r>
              <a:rPr lang="en" sz="1600"/>
              <a:t>Read more - </a:t>
            </a:r>
            <a:r>
              <a:rPr lang="en" sz="1600" u="sng">
                <a:solidFill>
                  <a:schemeClr val="hlink"/>
                </a:solidFill>
                <a:hlinkClick r:id="rId4"/>
              </a:rPr>
              <a:t>https://microservices.io/</a:t>
            </a:r>
            <a:endParaRPr sz="1600"/>
          </a:p>
          <a:p>
            <a:pPr indent="-330200" lvl="0" marL="457200" rtl="0" algn="l">
              <a:spcBef>
                <a:spcPts val="0"/>
              </a:spcBef>
              <a:spcAft>
                <a:spcPts val="0"/>
              </a:spcAft>
              <a:buSzPts val="1600"/>
              <a:buChar char="●"/>
            </a:pPr>
            <a:r>
              <a:t/>
            </a:r>
            <a:endParaRPr sz="1600"/>
          </a:p>
          <a:p>
            <a:pPr indent="0" lvl="0" marL="457200" rtl="0" algn="l">
              <a:spcBef>
                <a:spcPts val="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Microservices</a:t>
            </a:r>
            <a:endParaRPr b="1" sz="5000">
              <a:solidFill>
                <a:srgbClr val="9900FF"/>
              </a:solidFill>
              <a:latin typeface="Lato"/>
              <a:ea typeface="Lato"/>
              <a:cs typeface="Lato"/>
              <a:sym typeface="Lato"/>
            </a:endParaRPr>
          </a:p>
        </p:txBody>
      </p:sp>
      <p:pic>
        <p:nvPicPr>
          <p:cNvPr id="110" name="Google Shape;110;p2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11" name="Google Shape;111;p20"/>
          <p:cNvPicPr preferRelativeResize="0"/>
          <p:nvPr/>
        </p:nvPicPr>
        <p:blipFill>
          <a:blip r:embed="rId4">
            <a:alphaModFix/>
          </a:blip>
          <a:stretch>
            <a:fillRect/>
          </a:stretch>
        </p:blipFill>
        <p:spPr>
          <a:xfrm>
            <a:off x="1955638" y="1069025"/>
            <a:ext cx="5133975" cy="352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Why API Testing?</a:t>
            </a:r>
            <a:endParaRPr b="1" sz="5000">
              <a:solidFill>
                <a:srgbClr val="109B32"/>
              </a:solidFill>
              <a:latin typeface="Lato"/>
              <a:ea typeface="Lato"/>
              <a:cs typeface="Lato"/>
              <a:sym typeface="Lato"/>
            </a:endParaRPr>
          </a:p>
        </p:txBody>
      </p:sp>
      <p:pic>
        <p:nvPicPr>
          <p:cNvPr id="117" name="Google Shape;117;p2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8" name="Google Shape;118;p21"/>
          <p:cNvSpPr txBox="1"/>
          <p:nvPr/>
        </p:nvSpPr>
        <p:spPr>
          <a:xfrm>
            <a:off x="748900" y="1094525"/>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.UI Testing is costly.</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API Testing is easy and can caught early  Bugs.</a:t>
            </a:r>
            <a:endParaRPr b="1" sz="2000">
              <a:solidFill>
                <a:srgbClr val="666666"/>
              </a:solidFill>
              <a:latin typeface="Lato"/>
              <a:ea typeface="Lato"/>
              <a:cs typeface="Lato"/>
              <a:sym typeface="Lato"/>
            </a:endParaRPr>
          </a:p>
        </p:txBody>
      </p:sp>
      <p:pic>
        <p:nvPicPr>
          <p:cNvPr id="119" name="Google Shape;119;p21"/>
          <p:cNvPicPr preferRelativeResize="0"/>
          <p:nvPr/>
        </p:nvPicPr>
        <p:blipFill>
          <a:blip r:embed="rId4">
            <a:alphaModFix/>
          </a:blip>
          <a:stretch>
            <a:fillRect/>
          </a:stretch>
        </p:blipFill>
        <p:spPr>
          <a:xfrm>
            <a:off x="2413409" y="2094450"/>
            <a:ext cx="4317174" cy="2571749"/>
          </a:xfrm>
          <a:prstGeom prst="rect">
            <a:avLst/>
          </a:prstGeom>
          <a:noFill/>
          <a:ln>
            <a:noFill/>
          </a:ln>
        </p:spPr>
      </p:pic>
      <p:sp>
        <p:nvSpPr>
          <p:cNvPr id="120" name="Google Shape;120;p21"/>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Why API Testing?</a:t>
            </a:r>
            <a:endParaRPr b="1" sz="5000">
              <a:solidFill>
                <a:srgbClr val="9900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